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62" r:id="rId4"/>
  </p:sldMasterIdLst>
  <p:notesMasterIdLst>
    <p:notesMasterId r:id="rId25"/>
  </p:notesMasterIdLst>
  <p:handoutMasterIdLst>
    <p:handoutMasterId r:id="rId26"/>
  </p:handoutMasterIdLst>
  <p:sldIdLst>
    <p:sldId id="909" r:id="rId5"/>
    <p:sldId id="904" r:id="rId6"/>
    <p:sldId id="903" r:id="rId7"/>
    <p:sldId id="890" r:id="rId8"/>
    <p:sldId id="913" r:id="rId9"/>
    <p:sldId id="911" r:id="rId10"/>
    <p:sldId id="905" r:id="rId11"/>
    <p:sldId id="915" r:id="rId12"/>
    <p:sldId id="555" r:id="rId13"/>
    <p:sldId id="367" r:id="rId14"/>
    <p:sldId id="940" r:id="rId15"/>
    <p:sldId id="941" r:id="rId16"/>
    <p:sldId id="942" r:id="rId17"/>
    <p:sldId id="916" r:id="rId18"/>
    <p:sldId id="944" r:id="rId19"/>
    <p:sldId id="949" r:id="rId20"/>
    <p:sldId id="793" r:id="rId21"/>
    <p:sldId id="882" r:id="rId22"/>
    <p:sldId id="914" r:id="rId23"/>
    <p:sldId id="901" r:id="rId24"/>
  </p:sldIdLst>
  <p:sldSz cx="12192000" cy="6858000"/>
  <p:notesSz cx="7104063" cy="1023461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Moomin Font" panose="02000000000000000000" charset="0"/>
      <p:regular r:id="rId3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teri Korhonen" initials="PK" lastIdx="15" clrIdx="0">
    <p:extLst>
      <p:ext uri="{19B8F6BF-5375-455C-9EA6-DF929625EA0E}">
        <p15:presenceInfo xmlns:p15="http://schemas.microsoft.com/office/powerpoint/2012/main" userId="S-1-12-1-3772403364-1296223033-2426372514-1681683184" providerId="AD"/>
      </p:ext>
    </p:extLst>
  </p:cmAuthor>
  <p:cmAuthor id="2" name="Saga Arola" initials="SA" lastIdx="5" clrIdx="1">
    <p:extLst>
      <p:ext uri="{19B8F6BF-5375-455C-9EA6-DF929625EA0E}">
        <p15:presenceInfo xmlns:p15="http://schemas.microsoft.com/office/powerpoint/2012/main" userId="S-1-12-1-2346809172-1274111815-3184871302-2104639088" providerId="AD"/>
      </p:ext>
    </p:extLst>
  </p:cmAuthor>
  <p:cmAuthor id="3" name="Petteri Korhonen" initials="PK [2]" lastIdx="5" clrIdx="2">
    <p:extLst>
      <p:ext uri="{19B8F6BF-5375-455C-9EA6-DF929625EA0E}">
        <p15:presenceInfo xmlns:p15="http://schemas.microsoft.com/office/powerpoint/2012/main" userId="S::petteri.korhonen@playvation.com::e0da4ea4-cb39-4d42-a281-9f90f0723c64" providerId="AD"/>
      </p:ext>
    </p:extLst>
  </p:cmAuthor>
  <p:cmAuthor id="4" name="Anu Guttorm" initials="AG" lastIdx="12" clrIdx="3">
    <p:extLst>
      <p:ext uri="{19B8F6BF-5375-455C-9EA6-DF929625EA0E}">
        <p15:presenceInfo xmlns:p15="http://schemas.microsoft.com/office/powerpoint/2012/main" userId="S::anu.guttorm@playvation.com::88357835-62a5-437d-aa8e-1fe0978f2f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279"/>
    <a:srgbClr val="F9B200"/>
    <a:srgbClr val="33CCCC"/>
    <a:srgbClr val="DAF6F5"/>
    <a:srgbClr val="FFFFFF"/>
    <a:srgbClr val="009A96"/>
    <a:srgbClr val="4BACC6"/>
    <a:srgbClr val="D0E3EA"/>
    <a:srgbClr val="2BAEA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/>
          <a:lstStyle>
            <a:lvl1pPr algn="r">
              <a:defRPr sz="1300"/>
            </a:lvl1pPr>
          </a:lstStyle>
          <a:p>
            <a:fld id="{DF89836B-7E8F-47AE-BFA5-42204DAC112C}" type="datetimeFigureOut">
              <a:rPr lang="fi-FI" smtClean="0"/>
              <a:t>22.12.2022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 anchor="b"/>
          <a:lstStyle>
            <a:lvl1pPr algn="l">
              <a:defRPr sz="1300"/>
            </a:lvl1pPr>
          </a:lstStyle>
          <a:p>
            <a:r>
              <a:rPr lang="fi-FI"/>
              <a:t>© 2020 Playvation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 anchor="b"/>
          <a:lstStyle>
            <a:lvl1pPr algn="r">
              <a:defRPr sz="1300"/>
            </a:lvl1pPr>
          </a:lstStyle>
          <a:p>
            <a:fld id="{AF2961ED-0D19-48E9-9F92-2A1FDF14E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4T10:06:55.936"/>
    </inkml:context>
    <inkml:brush xml:id="br0">
      <inkml:brushProperty name="width" value="0.2" units="cm"/>
      <inkml:brushProperty name="height" value="1.2" units="cm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4T10:07:13.665"/>
    </inkml:context>
    <inkml:brush xml:id="br0">
      <inkml:brushProperty name="width" value="0.2" units="cm"/>
      <inkml:brushProperty name="height" value="1.2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4T10:08:26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585 191,'-1'0,"0"-1,0 1,-1-1,1 0,0 1,0-1,0 0,0 1,0-1,0 0,0 0,0 0,0 0,0 0,1 0,-1 0,0-2,-14-21,15 22,-4-7,0 0,1 0,-3-14,4 15,0 0,-1 0,-6-15,7 20,0 0,0 0,0 0,0 1,-1-1,1 1,-1-1,1 1,-1 0,0 0,0 0,0 0,-5-2,-1 1,0 0,0 0,-1 1,1 1,-1-1,1 1,-1 1,0 0,1 0,-1 1,1 0,-13 3,8-1,1 1,0 1,0 0,0 0,1 1,-1 1,2 0,-12 9,16-11,-4 3,0 1,0 0,1 1,1 0,-14 18,23-28,-30 42,-32 63,55-89,0 0,1 0,0 1,1 0,1 0,1 0,-2 34,3-1,6 51,-2-83,0 0,2-1,0 0,1 1,0-2,12 25,-17-40,7 15,2 0,-1 0,2-1,0 0,0 0,2-1,0-1,15 15,-1-7,-6-4,40 26,-53-38,1-1,0 0,0-1,1 0,-1 0,1 0,-1-1,1-1,13 1,-15-1,0 0,0-1,1 0,-1-1,0 1,1-2,-1 1,0-1,0 0,0 0,0-1,0 0,-1 0,1 0,-1-1,0 0,0-1,0 1,-1-1,8-8,13-16,63-64,-84 87,1 0,-1 0,0-1,0 0,-1 0,0 0,0 0,0-1,-1 1,-1-1,1 0,-1 0,0 0,0-10,0-12,-1 0,-4-49,-1 6,4 33,-2-58,0 84,0 1,0-1,-1 1,-1 0,-6-15,4 9,0 1,1-1,0 1,-2-38,6 50,0-4,-1 0,0 1,-1-1,0 0,0 1,-7-13,1 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4T10:11:57.7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542 479,'59'-1,"67"2,-59 12,-49-9,0 0,25 1,395-3,-225-3,-30 14,6 0,847-14,-1019 1,-1-2,-1 0,1 0,27-9,56-26,-30 10,135-64,-167 73,11-2,1 3,1 1,64-10,-53 12,134-22,-91 19,-71 12,0 2,0 1,0 1,40 5,-62-2,-1 0,0 1,0 0,0 0,14 8,-13-6,1 0,24 7,-17-8,-1 1,1 1,-1 0,30 16,-41-18,-1-1,0 1,0 1,0-1,0 1,-1 0,0 0,0 0,0 1,-1 0,1 0,-2 0,1 1,-1-1,5 11,-1 6,0 1,-2-1,0 1,-2 0,1 46,-4-68,0 0,-1 0,1 1,0-1,-1 0,1 0,-1 0,0 0,0 0,0 0,0 0,0 0,0 0,-1 0,1 0,0-1,-1 1,1-1,-1 1,0-1,0 1,0-1,1 0,-1 0,-4 2,-3-1,1 1,-1-2,1 1,-1-1,-12 0,-12 2,-60 7,-162-2,233-8,-26 2,1 3,-1 2,-64 18,83-18,-18 5,27-6,0-1,-1-1,-34 3,-274-7,149-1,152 2,1 2,-29 6,26-4,-43 3,-58-9,-55 2,155 3,1 2,-35 11,38-9,-1-2,-55 7,-4-10,33-2,-68 10,39-3,63-7,0 0,0 2,1 0,-1 1,-34 12,36-9,-1-2,0 0,0-1,0 0,-1-2,1-1,-31 0,-7 0,-52 11,-24 0,-506-11,274-2,360 1,-1 0,1-1,0 1,-1-1,1 0,0 0,0-1,-1 1,1-1,0-1,1 1,-1 0,0-1,1 0,-1 0,1-1,0 1,0-1,0 0,1 0,-4-5,-37-39,35 40,1 0,0 0,1-1,-1 1,2-2,-1 1,2-1,-1 0,1 0,-4-12,3 2,0 1,-2 0,0 0,-1 1,-14-22,12 23,4 5,0 1,-1 0,0 0,-15-15,19 22,-1 0,1-1,1 0,-1 0,1 0,-1 0,2-1,-1 1,-3-9,1-4,-6-33,10 43,1 7,0-1,0 0,0 1,0-1,0 1,1-1,-1 1,0-1,1 0,-1 1,1 0,0-1,-1 1,1-1,0 1,0 0,0-1,0 1,0 0,0 0,1 0,-1 0,0 0,0 0,1 0,1-1,6-2,0-1,0 1,11-3,-6 2,42-16,-27 11,0-1,30-17,-45 21,0 1,0 0,0 1,1 1,-1 0,1 1,28-3,6 4,53 4,-30 0,329-22,-362 17,78-11,-60 6,75 0,244-6,-175 3,256 8,-236 5,-163-2,167-3,-170-1,-1-2,59-15,-67 13,1 2,0 2,81 3,-96 1,-7-1,0-1,36-8,-33 4,45-2,238 7,-146 2,-153 0,0 0,0 1,-1 0,1 0,14 6,56 26,-68-28,12 7,47 32,-37-21,-30-20,-1 0,1 0,-1 1,-1 0,1 0,-1 0,1 0,-1 1,3 7,4 6,10 32,-13-31,-4-8,0 0,-1 1,0-1,-1 1,0 19,-3 67,0-44,1-23,1-19,-1 0,0 1,-1-1,-4 16,5-25,-2 0,1 0,0-1,-1 1,0-1,0 1,0-1,0 1,0-1,-1 0,1 0,-1 0,0-1,0 1,0-1,0 1,0-1,-6 3,-14 5,0 0,0-2,-1 0,0-2,0-1,-36 4,-150-4,142-6,37 4,0 0,1 2,-1 1,1 2,-30 11,-71 17,36-13,67-15,-1-1,0-1,-54 4,45-10,0-2,-71-13,64 8,23 4,-33-9,28 6,0 1,-1 2,1 0,-47 2,39 2,0-3,-38-5,-41-7,66 10,47 4,-1 0,0-1,0 1,0-1,0 1,0-1,1 0,-1 0,0 0,-2-2,4 3,0 0,0 0,-1 0,1 0,0 0,0 0,0 0,0 0,0 0,0 0,0 0,0 0,0 0,0-1,0 1,-1 0,1 0,0 0,0 0,0 0,0 0,0 0,0 0,0-1,0 1,0 0,0 0,0 0,0 0,0 0,0 0,0 0,0-1,0 1,0 0,0 0,0 0,1 0,-1 0,0 0,0 0,0 0,0-1,0 1,0 0,0 0,0 0,0 0,0 0,14-1,128 17,-81-3,-43-9,0 0,26 2,56-5,-51-1,83 10,-38 0,182-3,-180-8,-8-4,170-31,-192 24,45-14,-92 22,-1-1,0-1,0 0,-1-2,1 0,-2 0,1-2,23-18,-29 19,0 0,0-1,-1 0,0-1,-1-1,0 1,-1-1,0 0,-1-1,-1 0,9-24,-8 13,-2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/>
          <a:lstStyle>
            <a:lvl1pPr algn="r">
              <a:defRPr sz="1300"/>
            </a:lvl1pPr>
          </a:lstStyle>
          <a:p>
            <a:fld id="{E15CD7D5-37A0-4C1C-A3C0-5D09D0A3739E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6" tIns="49527" rIns="99056" bIns="49527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9056" tIns="49527" rIns="99056" bIns="49527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 anchor="b"/>
          <a:lstStyle>
            <a:lvl1pPr algn="l">
              <a:defRPr sz="1300"/>
            </a:lvl1pPr>
          </a:lstStyle>
          <a:p>
            <a:r>
              <a:rPr lang="en-US"/>
              <a:t>© 2020 Playvation Ltd.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9056" tIns="49527" rIns="99056" bIns="49527" rtlCol="0" anchor="b"/>
          <a:lstStyle>
            <a:lvl1pPr algn="r">
              <a:defRPr sz="1300"/>
            </a:lvl1pPr>
          </a:lstStyle>
          <a:p>
            <a:fld id="{B186C2A5-CE9C-4931-8923-B28F08836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dditional_time.sv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EFA1D-658B-45A1-90E1-492BAFC19D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</p:spTree>
    <p:extLst>
      <p:ext uri="{BB962C8B-B14F-4D97-AF65-F5344CB8AC3E}">
        <p14:creationId xmlns:p14="http://schemas.microsoft.com/office/powerpoint/2010/main" val="1276734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5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49C4-B855-4307-84E9-C9A3F3437A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</p:spTree>
    <p:extLst>
      <p:ext uri="{BB962C8B-B14F-4D97-AF65-F5344CB8AC3E}">
        <p14:creationId xmlns:p14="http://schemas.microsoft.com/office/powerpoint/2010/main" val="394257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579" fontAlgn="base">
              <a:defRPr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1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579" fontAlgn="base">
              <a:defRPr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 tooltip="http://commons.wikimedia.org/wiki/file:additional_time.svg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sa/3.0/"/>
              </a:rPr>
              <a:t>CC BY-SA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FAF79-87A6-45F9-95CA-5ED9312FB4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</p:spTree>
    <p:extLst>
      <p:ext uri="{BB962C8B-B14F-4D97-AF65-F5344CB8AC3E}">
        <p14:creationId xmlns:p14="http://schemas.microsoft.com/office/powerpoint/2010/main" val="95838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FAF79-87A6-45F9-95CA-5ED9312FB4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</p:spTree>
    <p:extLst>
      <p:ext uri="{BB962C8B-B14F-4D97-AF65-F5344CB8AC3E}">
        <p14:creationId xmlns:p14="http://schemas.microsoft.com/office/powerpoint/2010/main" val="305228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FAF79-87A6-45F9-95CA-5ED9312FB4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</p:spTree>
    <p:extLst>
      <p:ext uri="{BB962C8B-B14F-4D97-AF65-F5344CB8AC3E}">
        <p14:creationId xmlns:p14="http://schemas.microsoft.com/office/powerpoint/2010/main" val="142455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2020 Playvation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6C2A5-CE9C-4931-8923-B28F088369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0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33056"/>
            <a:ext cx="12192000" cy="2160240"/>
          </a:xfrm>
          <a:prstGeom prst="rect">
            <a:avLst/>
          </a:prstGeom>
          <a:solidFill>
            <a:srgbClr val="5CC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855974" y="3933056"/>
            <a:ext cx="480052" cy="18002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5266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4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5400000">
            <a:off x="5371612" y="-5371611"/>
            <a:ext cx="1448779" cy="1219200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Moomin Font" panose="02000000000000000000" charset="0"/>
              </a:defRPr>
            </a:lvl1pPr>
          </a:lstStyle>
          <a:p>
            <a:endParaRPr lang="fi-FI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855974" y="1448779"/>
            <a:ext cx="480052" cy="180020"/>
          </a:xfrm>
          <a:prstGeom prst="triangl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73A3F6-D272-4DB4-902A-8A822416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9CECFF0-7480-4C41-8A36-DE50C2DE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1FF4-72CB-4C55-8BEC-A8A526E4073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3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as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5162293" y="-185470"/>
            <a:ext cx="6877187" cy="724812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9282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as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2673879" y="-2673880"/>
            <a:ext cx="6877191" cy="1222495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0817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as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2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E4F6F4-EE2C-4458-B87A-DAC996E3B1AC}"/>
              </a:ext>
            </a:extLst>
          </p:cNvPr>
          <p:cNvSpPr/>
          <p:nvPr userDrawn="1"/>
        </p:nvSpPr>
        <p:spPr>
          <a:xfrm rot="5400000">
            <a:off x="-1183074" y="1183076"/>
            <a:ext cx="6877187" cy="451104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F06B8-EEC9-4428-AF36-AC5BEF58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330"/>
            <a:ext cx="451104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oomin Font" panose="02000000000000000000" charset="0"/>
              </a:defRPr>
            </a:lvl1pPr>
          </a:lstStyle>
          <a:p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82ED3A2-9AFC-4DBB-B683-50FB153F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2477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926EA7C-C612-4F86-9B15-5A4353C8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2477"/>
            <a:ext cx="2844800" cy="365125"/>
          </a:xfrm>
        </p:spPr>
        <p:txBody>
          <a:bodyPr/>
          <a:lstStyle/>
          <a:p>
            <a:fld id="{889C1FF4-72CB-4C55-8BEC-A8A526E4073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5F2C7AA-62A4-407B-A707-D2F01E74DF91}"/>
              </a:ext>
            </a:extLst>
          </p:cNvPr>
          <p:cNvSpPr/>
          <p:nvPr userDrawn="1"/>
        </p:nvSpPr>
        <p:spPr>
          <a:xfrm rot="5400000">
            <a:off x="4451034" y="3308987"/>
            <a:ext cx="360039" cy="240027"/>
          </a:xfrm>
          <a:prstGeom prst="triangl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2073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82ED3A2-9AFC-4DBB-B683-50FB153F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2477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926EA7C-C612-4F86-9B15-5A4353C8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2477"/>
            <a:ext cx="2844800" cy="365125"/>
          </a:xfrm>
        </p:spPr>
        <p:txBody>
          <a:bodyPr/>
          <a:lstStyle/>
          <a:p>
            <a:fld id="{889C1FF4-72CB-4C55-8BEC-A8A526E4073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19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9C1FF4-72CB-4C55-8BEC-A8A526E4073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509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7" r:id="rId3"/>
    <p:sldLayoutId id="2147483869" r:id="rId4"/>
    <p:sldLayoutId id="2147483874" r:id="rId5"/>
    <p:sldLayoutId id="2147483871" r:id="rId6"/>
    <p:sldLayoutId id="2147483872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ominls.fi/materiaalipankki/" TargetMode="External"/><Relationship Id="rId3" Type="http://schemas.openxmlformats.org/officeDocument/2006/relationships/hyperlink" Target="https://youtu.be/HjGP8RyRQJ8" TargetMode="External"/><Relationship Id="rId7" Type="http://schemas.openxmlformats.org/officeDocument/2006/relationships/hyperlink" Target="https://www.moominls.fi/tuki/videot-ja-ohjee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-WIVICUA8EE" TargetMode="External"/><Relationship Id="rId5" Type="http://schemas.openxmlformats.org/officeDocument/2006/relationships/hyperlink" Target="https://youtu.be/BSM9AZhPQZg" TargetMode="External"/><Relationship Id="rId4" Type="http://schemas.openxmlformats.org/officeDocument/2006/relationships/hyperlink" Target="https://youtu.be/bz3Ac2X-gvc" TargetMode="External"/><Relationship Id="rId9" Type="http://schemas.openxmlformats.org/officeDocument/2006/relationships/hyperlink" Target="http://www.moominls.f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6.jpeg"/><Relationship Id="rId5" Type="http://schemas.openxmlformats.org/officeDocument/2006/relationships/customXml" Target="../ink/ink1.xml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customXml" Target="../ink/ink3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additional_time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2C9B0002-00D7-D470-CEFE-BE3D1147E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/>
          <a:stretch/>
        </p:blipFill>
        <p:spPr>
          <a:xfrm>
            <a:off x="-14967" y="4794"/>
            <a:ext cx="8350228" cy="59649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15C342-80FA-4274-850C-FF33AC794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42" y="-22167"/>
            <a:ext cx="8305514" cy="6885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0224BF-65E8-4994-BA2A-E802E4443ACB}"/>
              </a:ext>
            </a:extLst>
          </p:cNvPr>
          <p:cNvSpPr/>
          <p:nvPr/>
        </p:nvSpPr>
        <p:spPr>
          <a:xfrm>
            <a:off x="8272306" y="1583"/>
            <a:ext cx="1237957" cy="686544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DDFE1-907A-4D00-9C23-38592F1846DA}"/>
              </a:ext>
            </a:extLst>
          </p:cNvPr>
          <p:cNvSpPr txBox="1"/>
          <p:nvPr/>
        </p:nvSpPr>
        <p:spPr>
          <a:xfrm>
            <a:off x="173405" y="5912343"/>
            <a:ext cx="419698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2000" b="1" dirty="0">
                <a:solidFill>
                  <a:schemeClr val="bg1"/>
                </a:solidFill>
              </a:rPr>
              <a:t>#moominls</a:t>
            </a:r>
          </a:p>
          <a:p>
            <a:r>
              <a:rPr lang="fi-FI" sz="2000" b="1" dirty="0">
                <a:solidFill>
                  <a:schemeClr val="bg1"/>
                </a:solidFill>
              </a:rPr>
              <a:t>#moominlanguageschool</a:t>
            </a:r>
            <a:endParaRPr lang="fi-FI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C8F0E3-EF9F-41A1-B745-49CFC0982525}"/>
              </a:ext>
            </a:extLst>
          </p:cNvPr>
          <p:cNvSpPr/>
          <p:nvPr/>
        </p:nvSpPr>
        <p:spPr>
          <a:xfrm>
            <a:off x="5664563" y="5619955"/>
            <a:ext cx="623090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fi-FI" sz="3200" b="1" dirty="0" err="1">
                <a:solidFill>
                  <a:schemeClr val="bg1"/>
                </a:solidFill>
                <a:cs typeface="Arial"/>
              </a:rPr>
              <a:t>Promentor</a:t>
            </a:r>
            <a:r>
              <a:rPr lang="fi-FI" sz="3200" b="1" dirty="0">
                <a:solidFill>
                  <a:schemeClr val="bg1"/>
                </a:solidFill>
                <a:cs typeface="Arial"/>
              </a:rPr>
              <a:t> Solutions Oy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4378280-F60A-8A51-5856-E450EB04C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19036"/>
          <a:stretch/>
        </p:blipFill>
        <p:spPr bwMode="auto">
          <a:xfrm>
            <a:off x="8335261" y="106135"/>
            <a:ext cx="3748315" cy="17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242624-8E03-1C00-54C5-37CDEB11CA70}"/>
              </a:ext>
            </a:extLst>
          </p:cNvPr>
          <p:cNvSpPr/>
          <p:nvPr/>
        </p:nvSpPr>
        <p:spPr>
          <a:xfrm>
            <a:off x="5499514" y="3384907"/>
            <a:ext cx="6409531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fi-FI" sz="4400" b="1" dirty="0" err="1">
                <a:solidFill>
                  <a:schemeClr val="bg1"/>
                </a:solidFill>
                <a:cs typeface="Arial"/>
              </a:rPr>
              <a:t>Moomin</a:t>
            </a:r>
            <a:r>
              <a:rPr lang="fi-FI" sz="4400" b="1" dirty="0">
                <a:solidFill>
                  <a:schemeClr val="bg1"/>
                </a:solidFill>
                <a:cs typeface="Arial"/>
              </a:rPr>
              <a:t> Language School </a:t>
            </a:r>
          </a:p>
          <a:p>
            <a:pPr algn="r"/>
            <a:r>
              <a:rPr lang="fi-FI" sz="4400" b="1" dirty="0">
                <a:solidFill>
                  <a:schemeClr val="bg1"/>
                </a:solidFill>
                <a:cs typeface="Arial"/>
              </a:rPr>
              <a:t>tabletin käyttöönotto</a:t>
            </a:r>
          </a:p>
          <a:p>
            <a:pPr algn="r"/>
            <a:r>
              <a:rPr lang="fi-FI" sz="4400" b="1" dirty="0">
                <a:solidFill>
                  <a:schemeClr val="bg1"/>
                </a:solidFill>
                <a:cs typeface="Arial"/>
              </a:rPr>
              <a:t>ja toiminta</a:t>
            </a:r>
          </a:p>
        </p:txBody>
      </p:sp>
    </p:spTree>
    <p:extLst>
      <p:ext uri="{BB962C8B-B14F-4D97-AF65-F5344CB8AC3E}">
        <p14:creationId xmlns:p14="http://schemas.microsoft.com/office/powerpoint/2010/main" val="38624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2C6FA-FB87-4F1C-B7BE-996B057A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57" y="2682876"/>
            <a:ext cx="4533096" cy="376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Moomin Font" panose="02000000000000000000" charset="0"/>
              </a:rPr>
              <a:t>Käytön organisointi</a:t>
            </a:r>
          </a:p>
        </p:txBody>
      </p:sp>
      <p:sp>
        <p:nvSpPr>
          <p:cNvPr id="3" name="Oval 2"/>
          <p:cNvSpPr/>
          <p:nvPr/>
        </p:nvSpPr>
        <p:spPr>
          <a:xfrm>
            <a:off x="2451229" y="2879872"/>
            <a:ext cx="1807563" cy="1756003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VAPAA LEIKKI</a:t>
            </a:r>
          </a:p>
        </p:txBody>
      </p:sp>
      <p:sp>
        <p:nvSpPr>
          <p:cNvPr id="10" name="Oval 9"/>
          <p:cNvSpPr/>
          <p:nvPr/>
        </p:nvSpPr>
        <p:spPr>
          <a:xfrm>
            <a:off x="1966988" y="4693400"/>
            <a:ext cx="1811550" cy="1756004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SIIRTYMÄ-TILANTEISSA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4099970" y="1512884"/>
            <a:ext cx="1807563" cy="1756003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ERILLINEN MUUMIHETKI</a:t>
            </a:r>
          </a:p>
        </p:txBody>
      </p:sp>
      <p:sp>
        <p:nvSpPr>
          <p:cNvPr id="12" name="Oval 11"/>
          <p:cNvSpPr/>
          <p:nvPr/>
        </p:nvSpPr>
        <p:spPr>
          <a:xfrm>
            <a:off x="7765700" y="2879872"/>
            <a:ext cx="1807563" cy="1756003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LEPOAJALLA</a:t>
            </a:r>
          </a:p>
        </p:txBody>
      </p:sp>
      <p:sp>
        <p:nvSpPr>
          <p:cNvPr id="13" name="Oval 12"/>
          <p:cNvSpPr/>
          <p:nvPr/>
        </p:nvSpPr>
        <p:spPr>
          <a:xfrm>
            <a:off x="6268678" y="1574052"/>
            <a:ext cx="1807563" cy="1756003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PIENRYHMÄ-TILANTEISSA</a:t>
            </a:r>
          </a:p>
        </p:txBody>
      </p:sp>
      <p:sp>
        <p:nvSpPr>
          <p:cNvPr id="14" name="Oval 13"/>
          <p:cNvSpPr/>
          <p:nvPr/>
        </p:nvSpPr>
        <p:spPr>
          <a:xfrm>
            <a:off x="8486259" y="4693401"/>
            <a:ext cx="1807563" cy="1756003"/>
          </a:xfrm>
          <a:prstGeom prst="ellipse">
            <a:avLst/>
          </a:prstGeom>
          <a:solidFill>
            <a:srgbClr val="27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AAMULLA/</a:t>
            </a:r>
          </a:p>
          <a:p>
            <a:pPr algn="ctr"/>
            <a:r>
              <a:rPr lang="fi-FI" sz="1400" b="1" dirty="0">
                <a:solidFill>
                  <a:schemeClr val="bg1"/>
                </a:solidFill>
              </a:rPr>
              <a:t>ILTAPÄIVÄLLÄ</a:t>
            </a:r>
            <a:endParaRPr lang="fi-FI" sz="1400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90321E46-D181-B485-A15C-0EBB4326EB8F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A85BB-3200-D237-75B1-EC52AD8BC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2883">
            <a:off x="456225" y="1055338"/>
            <a:ext cx="3095704" cy="1764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1C8C21-5E06-622E-CE0C-08BB0BA37162}"/>
              </a:ext>
            </a:extLst>
          </p:cNvPr>
          <p:cNvSpPr txBox="1"/>
          <p:nvPr/>
        </p:nvSpPr>
        <p:spPr>
          <a:xfrm>
            <a:off x="167685" y="3726096"/>
            <a:ext cx="1710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dirty="0"/>
              <a:t>Pelaajalista auttaa organisoinnissa!</a:t>
            </a:r>
            <a:endParaRPr lang="fi-FI" sz="1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174A88-E401-EB1C-3908-066189027743}"/>
              </a:ext>
            </a:extLst>
          </p:cNvPr>
          <p:cNvCxnSpPr>
            <a:cxnSpLocks/>
          </p:cNvCxnSpPr>
          <p:nvPr/>
        </p:nvCxnSpPr>
        <p:spPr>
          <a:xfrm flipV="1">
            <a:off x="1228765" y="2965142"/>
            <a:ext cx="295235" cy="710013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8F4404-0C8B-DC82-EBE6-E91313B9FB61}"/>
              </a:ext>
            </a:extLst>
          </p:cNvPr>
          <p:cNvSpPr txBox="1"/>
          <p:nvPr/>
        </p:nvSpPr>
        <p:spPr>
          <a:xfrm>
            <a:off x="8852136" y="1741036"/>
            <a:ext cx="3127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b="1" dirty="0"/>
              <a:t>Missä?</a:t>
            </a:r>
          </a:p>
          <a:p>
            <a:pPr algn="ctr"/>
            <a:r>
              <a:rPr lang="fi-FI" dirty="0"/>
              <a:t>Pöydän ääressä, sohvalla, patjalla… Kuulokkeet voivat auttaa, mutta eivät ole pakolliset.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1823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5550"/>
            <a:ext cx="10515600" cy="857250"/>
          </a:xfrm>
        </p:spPr>
        <p:txBody>
          <a:bodyPr>
            <a:noAutofit/>
          </a:bodyPr>
          <a:lstStyle/>
          <a:p>
            <a:r>
              <a:rPr lang="fi-FI" sz="3600" b="1" dirty="0">
                <a:latin typeface="Moomin Font"/>
              </a:rPr>
              <a:t>Peliesimerkkejä</a:t>
            </a:r>
            <a:endParaRPr lang="fi-FI" sz="3600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8664CDB-C4EA-4E96-A81E-2AB5CB78C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2802" r="15365" b="2828"/>
          <a:stretch/>
        </p:blipFill>
        <p:spPr>
          <a:xfrm>
            <a:off x="6359373" y="2312679"/>
            <a:ext cx="5454103" cy="3555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D358A-7A84-DC66-93CC-7A3F082DF9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2801" r="13665" b="2828"/>
          <a:stretch/>
        </p:blipFill>
        <p:spPr>
          <a:xfrm>
            <a:off x="332831" y="2312679"/>
            <a:ext cx="5499798" cy="3555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72A25272-A300-0A76-0FCC-87EA99000F8D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1DA9B-ACC3-E225-4A70-46E2E6485857}"/>
              </a:ext>
            </a:extLst>
          </p:cNvPr>
          <p:cNvSpPr txBox="1"/>
          <p:nvPr/>
        </p:nvSpPr>
        <p:spPr>
          <a:xfrm>
            <a:off x="2225336" y="5904784"/>
            <a:ext cx="1867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”Klikkaa kuvaa”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68C38-4757-73DB-279C-0605FDB4B08E}"/>
              </a:ext>
            </a:extLst>
          </p:cNvPr>
          <p:cNvSpPr txBox="1"/>
          <p:nvPr/>
        </p:nvSpPr>
        <p:spPr>
          <a:xfrm>
            <a:off x="8066789" y="5870514"/>
            <a:ext cx="2039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”Valitse oikea kuva”</a:t>
            </a:r>
          </a:p>
        </p:txBody>
      </p:sp>
    </p:spTree>
    <p:extLst>
      <p:ext uri="{BB962C8B-B14F-4D97-AF65-F5344CB8AC3E}">
        <p14:creationId xmlns:p14="http://schemas.microsoft.com/office/powerpoint/2010/main" val="24779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5550"/>
            <a:ext cx="10515600" cy="857250"/>
          </a:xfrm>
        </p:spPr>
        <p:txBody>
          <a:bodyPr>
            <a:noAutofit/>
          </a:bodyPr>
          <a:lstStyle/>
          <a:p>
            <a:r>
              <a:rPr lang="fi-FI" sz="3600" b="1" dirty="0">
                <a:latin typeface="Moomin Font"/>
              </a:rPr>
              <a:t>Peliesimerkkejä</a:t>
            </a:r>
            <a:endParaRPr lang="fi-FI" sz="36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B93D0B-C65F-07C4-D37B-2485FC62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2801" r="14484" b="2828"/>
          <a:stretch/>
        </p:blipFill>
        <p:spPr>
          <a:xfrm>
            <a:off x="410154" y="2134612"/>
            <a:ext cx="5366510" cy="355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C90C53A7-C5FF-364A-9F28-D12648179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2135" r="14626" b="1997"/>
          <a:stretch/>
        </p:blipFill>
        <p:spPr>
          <a:xfrm>
            <a:off x="6096000" y="2134612"/>
            <a:ext cx="5685846" cy="355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5A50171-66F1-33AD-609D-60EBDEAC0757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2B9F8-BF4D-DDC2-5509-879E2D74F1E2}"/>
              </a:ext>
            </a:extLst>
          </p:cNvPr>
          <p:cNvSpPr txBox="1"/>
          <p:nvPr/>
        </p:nvSpPr>
        <p:spPr>
          <a:xfrm>
            <a:off x="658923" y="5690581"/>
            <a:ext cx="4868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”Valitse oikea kuva ja raahaa se oikeaan paikkaan”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D65EE86-7CB1-7114-8792-E930A263932D}"/>
              </a:ext>
            </a:extLst>
          </p:cNvPr>
          <p:cNvSpPr txBox="1"/>
          <p:nvPr/>
        </p:nvSpPr>
        <p:spPr>
          <a:xfrm>
            <a:off x="7101840" y="5665122"/>
            <a:ext cx="517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”Valitse lauseeseen liittyvä kissa”</a:t>
            </a:r>
          </a:p>
        </p:txBody>
      </p:sp>
    </p:spTree>
    <p:extLst>
      <p:ext uri="{BB962C8B-B14F-4D97-AF65-F5344CB8AC3E}">
        <p14:creationId xmlns:p14="http://schemas.microsoft.com/office/powerpoint/2010/main" val="8884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5550"/>
            <a:ext cx="10515600" cy="857250"/>
          </a:xfrm>
        </p:spPr>
        <p:txBody>
          <a:bodyPr>
            <a:noAutofit/>
          </a:bodyPr>
          <a:lstStyle/>
          <a:p>
            <a:r>
              <a:rPr lang="fi-FI" sz="3600" b="1" dirty="0">
                <a:latin typeface="Moomin Font"/>
              </a:rPr>
              <a:t>Peliesimerkkejä</a:t>
            </a:r>
            <a:endParaRPr lang="fi-FI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93D0B-C65F-07C4-D37B-2485FC62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1886" r="15173" b="1997"/>
          <a:stretch/>
        </p:blipFill>
        <p:spPr>
          <a:xfrm>
            <a:off x="298323" y="2128870"/>
            <a:ext cx="5466863" cy="348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C90C53A7-C5FF-364A-9F28-D12648179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2135" r="13101" b="1997"/>
          <a:stretch/>
        </p:blipFill>
        <p:spPr>
          <a:xfrm>
            <a:off x="6096000" y="2134612"/>
            <a:ext cx="5797677" cy="347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92672DA-4384-B7D0-8196-87D1CD89FF8D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CE29F72-8A8B-4080-B8BB-68A7E8016360}"/>
              </a:ext>
            </a:extLst>
          </p:cNvPr>
          <p:cNvSpPr txBox="1"/>
          <p:nvPr/>
        </p:nvSpPr>
        <p:spPr>
          <a:xfrm>
            <a:off x="3031754" y="5709920"/>
            <a:ext cx="115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” Paina puhekuplaa niin kuulet kommentin ja myös näet sen”</a:t>
            </a:r>
          </a:p>
        </p:txBody>
      </p:sp>
    </p:spTree>
    <p:extLst>
      <p:ext uri="{BB962C8B-B14F-4D97-AF65-F5344CB8AC3E}">
        <p14:creationId xmlns:p14="http://schemas.microsoft.com/office/powerpoint/2010/main" val="8812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77743BC-86E3-464C-D33F-FF9495357316}"/>
              </a:ext>
            </a:extLst>
          </p:cNvPr>
          <p:cNvSpPr txBox="1"/>
          <p:nvPr/>
        </p:nvSpPr>
        <p:spPr>
          <a:xfrm>
            <a:off x="2314575" y="2912533"/>
            <a:ext cx="8639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chemeClr val="bg1"/>
                </a:solidFill>
                <a:latin typeface="Moomin Font" panose="02000000000000000000" charset="0"/>
              </a:rPr>
              <a:t>ESIMERKKEJÄ lisätehtävistä</a:t>
            </a:r>
          </a:p>
        </p:txBody>
      </p:sp>
    </p:spTree>
    <p:extLst>
      <p:ext uri="{BB962C8B-B14F-4D97-AF65-F5344CB8AC3E}">
        <p14:creationId xmlns:p14="http://schemas.microsoft.com/office/powerpoint/2010/main" val="23093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374"/>
            <a:ext cx="10972800" cy="1143000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Moomin Font" panose="02000000000000000000" charset="0"/>
              </a:rPr>
              <a:t>Kielistudio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2D3F7-5B55-4ED7-B085-58D267B0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1562" r="1323" b="1631"/>
          <a:stretch/>
        </p:blipFill>
        <p:spPr>
          <a:xfrm>
            <a:off x="1735091" y="1862909"/>
            <a:ext cx="8721818" cy="419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73EC4B-647C-8A65-E6DC-7314B6BDA3C0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E1A2B7-3B7D-8CCF-3115-939DEDFB4A0A}"/>
              </a:ext>
            </a:extLst>
          </p:cNvPr>
          <p:cNvCxnSpPr>
            <a:cxnSpLocks/>
          </p:cNvCxnSpPr>
          <p:nvPr/>
        </p:nvCxnSpPr>
        <p:spPr>
          <a:xfrm flipV="1">
            <a:off x="4074160" y="5686367"/>
            <a:ext cx="243840" cy="366802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457BE6-5F06-8013-7871-8345BB42C97C}"/>
              </a:ext>
            </a:extLst>
          </p:cNvPr>
          <p:cNvCxnSpPr>
            <a:cxnSpLocks/>
          </p:cNvCxnSpPr>
          <p:nvPr/>
        </p:nvCxnSpPr>
        <p:spPr>
          <a:xfrm flipH="1" flipV="1">
            <a:off x="7746508" y="5588153"/>
            <a:ext cx="610808" cy="535926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830FFA-9200-64ED-84DB-E133E2064DB7}"/>
              </a:ext>
            </a:extLst>
          </p:cNvPr>
          <p:cNvCxnSpPr>
            <a:cxnSpLocks/>
          </p:cNvCxnSpPr>
          <p:nvPr/>
        </p:nvCxnSpPr>
        <p:spPr>
          <a:xfrm flipH="1" flipV="1">
            <a:off x="10364186" y="4141652"/>
            <a:ext cx="485806" cy="543018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06E0AE-2600-0CB6-22D1-5E99F7F8DFEC}"/>
              </a:ext>
            </a:extLst>
          </p:cNvPr>
          <p:cNvSpPr txBox="1"/>
          <p:nvPr/>
        </p:nvSpPr>
        <p:spPr>
          <a:xfrm>
            <a:off x="2072640" y="6082230"/>
            <a:ext cx="5673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” Kun natiivi on lausunut lauseen, paina huulen kuvaa ja toista lause. Kun olet valmis, vapauta huulinäppäin”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A1E70A-8D27-B5AE-96A3-7235C1047416}"/>
              </a:ext>
            </a:extLst>
          </p:cNvPr>
          <p:cNvSpPr txBox="1"/>
          <p:nvPr/>
        </p:nvSpPr>
        <p:spPr>
          <a:xfrm>
            <a:off x="8357316" y="6086806"/>
            <a:ext cx="2707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Kuuntele äänitys uudelleen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9AB6D-EFFD-0710-BD19-0BAEEBD6D7BB}"/>
              </a:ext>
            </a:extLst>
          </p:cNvPr>
          <p:cNvSpPr txBox="1"/>
          <p:nvPr/>
        </p:nvSpPr>
        <p:spPr>
          <a:xfrm>
            <a:off x="10607089" y="4684670"/>
            <a:ext cx="1319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Seuraavaan tehtävään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9B20FF-87D9-FCD4-D3EB-9104A103A500}"/>
              </a:ext>
            </a:extLst>
          </p:cNvPr>
          <p:cNvSpPr txBox="1"/>
          <p:nvPr/>
        </p:nvSpPr>
        <p:spPr>
          <a:xfrm>
            <a:off x="2991593" y="1511898"/>
            <a:ext cx="6208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” Paina </a:t>
            </a:r>
            <a:r>
              <a:rPr lang="fi-FI" dirty="0" err="1"/>
              <a:t>kauitinnappia</a:t>
            </a:r>
            <a:r>
              <a:rPr lang="fi-FI" dirty="0"/>
              <a:t> niin saat äänen kuuluviin”</a:t>
            </a:r>
            <a:endParaRPr lang="fi-FI" sz="18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7D3EBB-C16A-DAE4-D9F7-F50E0A0B3FFD}"/>
              </a:ext>
            </a:extLst>
          </p:cNvPr>
          <p:cNvCxnSpPr>
            <a:cxnSpLocks/>
          </p:cNvCxnSpPr>
          <p:nvPr/>
        </p:nvCxnSpPr>
        <p:spPr>
          <a:xfrm>
            <a:off x="3737499" y="1833848"/>
            <a:ext cx="876751" cy="751126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1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Moomin Font" panose="02000000000000000000" charset="0"/>
              </a:rPr>
              <a:t>Peliesimerkkejä - lisäpelit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0FF529-2E4F-E035-BB9C-94DFBCEB9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1770" r="13806" b="3240"/>
          <a:stretch/>
        </p:blipFill>
        <p:spPr bwMode="auto">
          <a:xfrm>
            <a:off x="245616" y="2093249"/>
            <a:ext cx="5663208" cy="360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73EC4B-647C-8A65-E6DC-7314B6BDA3C0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10178E9C-F480-A0C1-BC31-034B7AF11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40" y="2093249"/>
            <a:ext cx="5775144" cy="360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19A0C-32AE-0C28-A409-6CBB427D6F5D}"/>
              </a:ext>
            </a:extLst>
          </p:cNvPr>
          <p:cNvSpPr txBox="1"/>
          <p:nvPr/>
        </p:nvSpPr>
        <p:spPr>
          <a:xfrm>
            <a:off x="528320" y="5702715"/>
            <a:ext cx="5232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Vapaaehtoinen k</a:t>
            </a:r>
            <a:r>
              <a:rPr lang="fi-FI" sz="1800" dirty="0"/>
              <a:t>irjoitusharjoitus. Nuolet osoittavat oikean </a:t>
            </a:r>
            <a:r>
              <a:rPr lang="fi-FI" dirty="0"/>
              <a:t>piirto</a:t>
            </a:r>
            <a:r>
              <a:rPr lang="fi-FI" sz="1800" dirty="0"/>
              <a:t>suunnan.</a:t>
            </a:r>
          </a:p>
          <a:p>
            <a:endParaRPr lang="fi-FI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6D412-FE78-AD4E-9B3C-31DF1F115455}"/>
              </a:ext>
            </a:extLst>
          </p:cNvPr>
          <p:cNvSpPr txBox="1"/>
          <p:nvPr/>
        </p:nvSpPr>
        <p:spPr>
          <a:xfrm>
            <a:off x="7759220" y="5702715"/>
            <a:ext cx="3051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Viikoittainen loru tai laulu.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9E85EB-EE2C-91DE-144B-ECE7FAD855B1}"/>
              </a:ext>
            </a:extLst>
          </p:cNvPr>
          <p:cNvSpPr txBox="1"/>
          <p:nvPr/>
        </p:nvSpPr>
        <p:spPr>
          <a:xfrm>
            <a:off x="3077220" y="1570778"/>
            <a:ext cx="446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Kirjaintyypin valinta: pienet tai isot kirjaimet.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528DEF0B-F0BF-DDB2-71A3-E0921CD9DFBE}"/>
              </a:ext>
            </a:extLst>
          </p:cNvPr>
          <p:cNvCxnSpPr>
            <a:cxnSpLocks/>
          </p:cNvCxnSpPr>
          <p:nvPr/>
        </p:nvCxnSpPr>
        <p:spPr>
          <a:xfrm>
            <a:off x="4866640" y="1940110"/>
            <a:ext cx="0" cy="284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Moomin Font" panose="02000000000000000000" pitchFamily="50" charset="0"/>
              </a:rPr>
              <a:t>Leikki-tehtävät</a:t>
            </a:r>
            <a:endParaRPr lang="en-US" sz="3600" b="1" dirty="0">
              <a:latin typeface="Moomin Font" panose="02000000000000000000" pitchFamily="50" charset="0"/>
            </a:endParaRPr>
          </a:p>
        </p:txBody>
      </p:sp>
      <p:sp>
        <p:nvSpPr>
          <p:cNvPr id="19" name="Sisällön paikkamerkki 2"/>
          <p:cNvSpPr txBox="1">
            <a:spLocks/>
          </p:cNvSpPr>
          <p:nvPr/>
        </p:nvSpPr>
        <p:spPr>
          <a:xfrm>
            <a:off x="45476" y="4105275"/>
            <a:ext cx="4602724" cy="354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28249A5B-2684-4D7A-B751-DA8564E6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16" y="1557651"/>
            <a:ext cx="3885443" cy="240761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3B8E498-A135-4A1B-B18B-1991EBB09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646" y="2895389"/>
            <a:ext cx="3871448" cy="2402311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8A056DF-5BA5-406D-9972-6608E490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6" y="1521746"/>
            <a:ext cx="3871448" cy="240980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C27FDEE-13F2-F36D-C4ED-99C916C4962A}"/>
              </a:ext>
            </a:extLst>
          </p:cNvPr>
          <p:cNvSpPr txBox="1"/>
          <p:nvPr/>
        </p:nvSpPr>
        <p:spPr>
          <a:xfrm>
            <a:off x="4345645" y="1745793"/>
            <a:ext cx="3219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Luovuutta harjoitellaan erilaisilla tehtävillä kuten muistipelit ja palapelit.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73C09C4-BD3D-03EC-B4A2-72DA77054D35}"/>
              </a:ext>
            </a:extLst>
          </p:cNvPr>
          <p:cNvSpPr txBox="1"/>
          <p:nvPr/>
        </p:nvSpPr>
        <p:spPr>
          <a:xfrm>
            <a:off x="142240" y="4105275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Palapeli: etsi oikeat palat oikeisiin kohtiin.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A57DA36-0365-348C-4BF1-D0E31074DA41}"/>
              </a:ext>
            </a:extLst>
          </p:cNvPr>
          <p:cNvSpPr txBox="1"/>
          <p:nvPr/>
        </p:nvSpPr>
        <p:spPr>
          <a:xfrm>
            <a:off x="4094480" y="5455920"/>
            <a:ext cx="379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Lauseenrakennus: laita sanat oikeaan järjestykseen.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DD7AED5-C743-3FA5-0C10-A56DC6F0D682}"/>
              </a:ext>
            </a:extLst>
          </p:cNvPr>
          <p:cNvSpPr txBox="1"/>
          <p:nvPr/>
        </p:nvSpPr>
        <p:spPr>
          <a:xfrm>
            <a:off x="8107680" y="4096544"/>
            <a:ext cx="377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Laita kuvat oikeaan laatikkoon: esim. tässä onko kyseessä juoda tai syödä –verbi.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6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5B86A6-C54B-4DAC-81AC-1B36446A7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err="1"/>
              <a:t>Test</a:t>
            </a:r>
            <a:r>
              <a:rPr lang="fi-FI" sz="3600" dirty="0"/>
              <a:t> </a:t>
            </a:r>
            <a:r>
              <a:rPr lang="fi-FI" sz="3600" dirty="0" err="1"/>
              <a:t>your</a:t>
            </a:r>
            <a:r>
              <a:rPr lang="fi-FI" sz="3600" dirty="0"/>
              <a:t> </a:t>
            </a:r>
            <a:r>
              <a:rPr lang="fi-FI" sz="3600" dirty="0" err="1"/>
              <a:t>skills</a:t>
            </a:r>
            <a:r>
              <a:rPr lang="fi-FI" sz="3600" dirty="0"/>
              <a:t> JA DIPLOMIT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4B81A42-386B-4918-A6FC-1A9B759CA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689487"/>
            <a:ext cx="4377634" cy="3283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Kuva 3">
            <a:extLst>
              <a:ext uri="{FF2B5EF4-FFF2-40B4-BE49-F238E27FC236}">
                <a16:creationId xmlns:a16="http://schemas.microsoft.com/office/drawing/2014/main" id="{C27DF5C0-261D-43B4-98D2-4EB166078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58" y="1689487"/>
            <a:ext cx="4236519" cy="3283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394847-6A86-4645-98C2-BFD33FE75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16">
            <a:off x="6021269" y="2460000"/>
            <a:ext cx="1696739" cy="1157598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93538C3-B435-42FD-881C-067F127B245E}"/>
              </a:ext>
            </a:extLst>
          </p:cNvPr>
          <p:cNvSpPr txBox="1"/>
          <p:nvPr/>
        </p:nvSpPr>
        <p:spPr>
          <a:xfrm>
            <a:off x="736024" y="5127033"/>
            <a:ext cx="4785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Joka kuukauden (”</a:t>
            </a:r>
            <a:r>
              <a:rPr lang="fi-FI" sz="1800" dirty="0" err="1"/>
              <a:t>chapter</a:t>
            </a:r>
            <a:r>
              <a:rPr lang="fi-FI" sz="1800" dirty="0"/>
              <a:t>”) lopussa lapset pääsevät tekemään pidemmän </a:t>
            </a:r>
            <a:r>
              <a:rPr lang="fi-FI" sz="1800" b="1" dirty="0" err="1"/>
              <a:t>Test</a:t>
            </a:r>
            <a:r>
              <a:rPr lang="fi-FI" sz="1800" b="1" dirty="0"/>
              <a:t> </a:t>
            </a:r>
            <a:r>
              <a:rPr lang="fi-FI" sz="1800" b="1" dirty="0" err="1"/>
              <a:t>your</a:t>
            </a:r>
            <a:r>
              <a:rPr lang="fi-FI" sz="1800" b="1" dirty="0"/>
              <a:t> </a:t>
            </a:r>
            <a:r>
              <a:rPr lang="fi-FI" sz="1800" b="1" dirty="0" err="1"/>
              <a:t>skills</a:t>
            </a:r>
            <a:r>
              <a:rPr lang="fi-FI" sz="1800" b="1" dirty="0"/>
              <a:t> </a:t>
            </a:r>
            <a:r>
              <a:rPr lang="fi-FI" sz="1800" dirty="0"/>
              <a:t>-harjoituksen, joka </a:t>
            </a:r>
            <a:r>
              <a:rPr lang="fi-FI" dirty="0"/>
              <a:t>kertaa</a:t>
            </a:r>
            <a:r>
              <a:rPr lang="fi-FI" sz="1800" dirty="0"/>
              <a:t> kuukauden aikana opittuja asioita.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347FF12-8D60-4D24-ADE5-6922384093B7}"/>
              </a:ext>
            </a:extLst>
          </p:cNvPr>
          <p:cNvSpPr txBox="1"/>
          <p:nvPr/>
        </p:nvSpPr>
        <p:spPr>
          <a:xfrm>
            <a:off x="6200079" y="5127034"/>
            <a:ext cx="5075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/>
              <a:t>Harjoituksen jälkeen lapsi saa digitaalisen diplomin. Diplomit tulevat nähtäväksi lapsen profiiliin. Halutessasi voit tulostaa lisämateriaaleista myös paperisen diplomin lapselle.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097988D-AE78-6DF2-0439-08676A87B0F3}"/>
              </a:ext>
            </a:extLst>
          </p:cNvPr>
          <p:cNvSpPr txBox="1"/>
          <p:nvPr/>
        </p:nvSpPr>
        <p:spPr>
          <a:xfrm>
            <a:off x="80616" y="644675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/>
              <a:t>© 2022 </a:t>
            </a:r>
            <a:r>
              <a:rPr lang="fi-FI" sz="1400" dirty="0" err="1"/>
              <a:t>Playvation</a:t>
            </a:r>
            <a:r>
              <a:rPr lang="fi-FI" sz="1400" dirty="0"/>
              <a:t> Ltd</a:t>
            </a:r>
          </a:p>
        </p:txBody>
      </p:sp>
    </p:spTree>
    <p:extLst>
      <p:ext uri="{BB962C8B-B14F-4D97-AF65-F5344CB8AC3E}">
        <p14:creationId xmlns:p14="http://schemas.microsoft.com/office/powerpoint/2010/main" val="2076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4050C9-0AB8-8AB5-3CBD-3216C2D1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Diplomi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DE3488B-C222-868B-B2AD-14C17B5B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6" y="1758547"/>
            <a:ext cx="7363252" cy="47803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A41BC71-FFC9-B3DE-F5AD-AF7A2938C273}"/>
              </a:ext>
            </a:extLst>
          </p:cNvPr>
          <p:cNvSpPr txBox="1"/>
          <p:nvPr/>
        </p:nvSpPr>
        <p:spPr>
          <a:xfrm>
            <a:off x="76200" y="6503989"/>
            <a:ext cx="4314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/>
              <a:t>© 2022 </a:t>
            </a:r>
            <a:r>
              <a:rPr lang="fi-FI" sz="1200" dirty="0" err="1"/>
              <a:t>Playvation</a:t>
            </a:r>
            <a:r>
              <a:rPr lang="fi-FI" sz="1200" dirty="0"/>
              <a:t> Ltd</a:t>
            </a:r>
          </a:p>
        </p:txBody>
      </p:sp>
    </p:spTree>
    <p:extLst>
      <p:ext uri="{BB962C8B-B14F-4D97-AF65-F5344CB8AC3E}">
        <p14:creationId xmlns:p14="http://schemas.microsoft.com/office/powerpoint/2010/main" val="26783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Moomin Font"/>
              </a:rPr>
              <a:t>Oppimissovellus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228CC3D-C0B7-4846-99F2-79C8AD048A6B}"/>
              </a:ext>
            </a:extLst>
          </p:cNvPr>
          <p:cNvSpPr txBox="1">
            <a:spLocks/>
          </p:cNvSpPr>
          <p:nvPr/>
        </p:nvSpPr>
        <p:spPr>
          <a:xfrm>
            <a:off x="11290845" y="6462750"/>
            <a:ext cx="451757" cy="34314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BA08588-104A-4CF7-84BA-31C302E41E30}" type="slidenum">
              <a:rPr lang="fi-FI" sz="1200" smtClean="0"/>
              <a:pPr algn="r"/>
              <a:t>2</a:t>
            </a:fld>
            <a:endParaRPr lang="fi-FI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E042D-EA35-419A-BBCD-D515C7722A4C}"/>
              </a:ext>
            </a:extLst>
          </p:cNvPr>
          <p:cNvSpPr txBox="1"/>
          <p:nvPr/>
        </p:nvSpPr>
        <p:spPr>
          <a:xfrm>
            <a:off x="449398" y="1745126"/>
            <a:ext cx="799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dirty="0"/>
              <a:t>Mene tabletin sovelluskauppaan.</a:t>
            </a:r>
          </a:p>
          <a:p>
            <a:pPr marL="342900" indent="-342900">
              <a:buAutoNum type="arabicPeriod"/>
            </a:pPr>
            <a:r>
              <a:rPr lang="fi-FI" dirty="0"/>
              <a:t>Hae “</a:t>
            </a:r>
            <a:r>
              <a:rPr lang="fi-FI" dirty="0" err="1"/>
              <a:t>Moomin</a:t>
            </a:r>
            <a:r>
              <a:rPr lang="fi-FI" dirty="0"/>
              <a:t> Language School”.</a:t>
            </a:r>
          </a:p>
          <a:p>
            <a:pPr marL="342900" indent="-342900">
              <a:buAutoNum type="arabicPeriod"/>
            </a:pPr>
            <a:r>
              <a:rPr lang="fi-FI" dirty="0"/>
              <a:t>Lataa sovellus.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Huom</a:t>
            </a:r>
            <a:r>
              <a:rPr lang="fi-FI" dirty="0"/>
              <a:t>: Joissain kunnissa sovellukset ladataan keskitetysti IT-osastolla.</a:t>
            </a:r>
          </a:p>
        </p:txBody>
      </p:sp>
      <p:pic>
        <p:nvPicPr>
          <p:cNvPr id="1026" name="Picture 2" descr="Where can I find the Google Play Store on my Samsung Galaxy device? |  Samsung UK">
            <a:extLst>
              <a:ext uri="{FF2B5EF4-FFF2-40B4-BE49-F238E27FC236}">
                <a16:creationId xmlns:a16="http://schemas.microsoft.com/office/drawing/2014/main" id="{9669587D-BE9D-6904-8CC4-8B1441F91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54" y="4056378"/>
            <a:ext cx="1777009" cy="14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 Store Logo and Symbol transparent PNG - StickPNG">
            <a:extLst>
              <a:ext uri="{FF2B5EF4-FFF2-40B4-BE49-F238E27FC236}">
                <a16:creationId xmlns:a16="http://schemas.microsoft.com/office/drawing/2014/main" id="{69B4E9CD-69E7-52E3-7B42-99CC6669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51" y="3944840"/>
            <a:ext cx="2460411" cy="164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052D58-B5E6-DF02-47F0-EC406BFDD759}"/>
              </a:ext>
            </a:extLst>
          </p:cNvPr>
          <p:cNvSpPr txBox="1"/>
          <p:nvPr/>
        </p:nvSpPr>
        <p:spPr>
          <a:xfrm>
            <a:off x="909772" y="3289143"/>
            <a:ext cx="306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Android-laitteet – Google Play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EEB29-A2DC-AB40-ACCB-0324C82D57DB}"/>
              </a:ext>
            </a:extLst>
          </p:cNvPr>
          <p:cNvSpPr txBox="1"/>
          <p:nvPr/>
        </p:nvSpPr>
        <p:spPr>
          <a:xfrm>
            <a:off x="8008195" y="3289143"/>
            <a:ext cx="314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iOS-laitteet (</a:t>
            </a:r>
            <a:r>
              <a:rPr lang="fi-FI" b="1" dirty="0" err="1"/>
              <a:t>iPad</a:t>
            </a:r>
            <a:r>
              <a:rPr lang="fi-FI" b="1" dirty="0"/>
              <a:t>) – </a:t>
            </a:r>
            <a:r>
              <a:rPr lang="fi-FI" b="1" dirty="0" err="1"/>
              <a:t>App</a:t>
            </a:r>
            <a:r>
              <a:rPr lang="fi-FI" b="1" dirty="0"/>
              <a:t> </a:t>
            </a:r>
            <a:r>
              <a:rPr lang="fi-FI" b="1" dirty="0" err="1"/>
              <a:t>Store</a:t>
            </a:r>
            <a:endParaRPr lang="fi-FI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C72E9-D45B-4C80-C667-3FF9A2F0A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794" y="3676208"/>
            <a:ext cx="2460411" cy="24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9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242136"/>
            <a:ext cx="9654405" cy="1143000"/>
          </a:xfrm>
          <a:effectLst/>
        </p:spPr>
        <p:txBody>
          <a:bodyPr>
            <a:normAutofit/>
          </a:bodyPr>
          <a:lstStyle/>
          <a:p>
            <a:r>
              <a:rPr lang="fi-FI" sz="3600">
                <a:solidFill>
                  <a:schemeClr val="bg1"/>
                </a:solidFill>
              </a:rPr>
              <a:t>Linkkejä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E7D5B6FD-B264-494B-B876-55A336DE9C9B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BA08588-104A-4CF7-84BA-31C302E41E30}" type="slidenum">
              <a:rPr lang="fi-FI" sz="1200" smtClean="0"/>
              <a:pPr algn="r"/>
              <a:t>20</a:t>
            </a:fld>
            <a:endParaRPr lang="fi-FI" sz="120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0887A4C2-AD1F-4C2F-9D7D-5694559E1323}"/>
              </a:ext>
            </a:extLst>
          </p:cNvPr>
          <p:cNvSpPr txBox="1">
            <a:spLocks/>
          </p:cNvSpPr>
          <p:nvPr/>
        </p:nvSpPr>
        <p:spPr>
          <a:xfrm>
            <a:off x="125186" y="6421189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dirty="0"/>
              <a:t>© 2022 </a:t>
            </a:r>
            <a:r>
              <a:rPr lang="fi-FI" sz="1200" dirty="0" err="1"/>
              <a:t>Playvation</a:t>
            </a:r>
            <a:r>
              <a:rPr lang="fi-FI" sz="1200" dirty="0"/>
              <a:t> Ltd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20515-0610-135E-5D0F-C7C87ED00AAE}"/>
              </a:ext>
            </a:extLst>
          </p:cNvPr>
          <p:cNvSpPr txBox="1"/>
          <p:nvPr/>
        </p:nvSpPr>
        <p:spPr>
          <a:xfrm>
            <a:off x="7206366" y="1613468"/>
            <a:ext cx="34544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ea typeface="Times New Roman" panose="02020603050405020304" pitchFamily="18" charset="0"/>
                <a:cs typeface="Arial" panose="020B0604020202020204" pitchFamily="34" charset="0"/>
              </a:rPr>
              <a:t>Oppimissovelluksen esittely 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(video, kesto 4 min 36 </a:t>
            </a:r>
            <a:r>
              <a:rPr lang="fi-FI" dirty="0" err="1">
                <a:ea typeface="Times New Roman" panose="02020603050405020304" pitchFamily="18" charset="0"/>
                <a:cs typeface="Arial" panose="020B0604020202020204" pitchFamily="34" charset="0"/>
              </a:rPr>
              <a:t>sek</a:t>
            </a:r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r>
              <a:rPr lang="fi-FI" u="sng" dirty="0">
                <a:solidFill>
                  <a:srgbClr val="0563C1"/>
                </a:solidFill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https://youtu.be/HjGP8RyRQJ8</a:t>
            </a:r>
            <a:r>
              <a:rPr lang="fi-FI" u="sng" dirty="0">
                <a:solidFill>
                  <a:srgbClr val="0563C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fi-FI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i-FI" b="1" dirty="0">
                <a:ea typeface="Times New Roman" panose="02020603050405020304" pitchFamily="18" charset="0"/>
                <a:cs typeface="Arial" panose="020B0604020202020204" pitchFamily="34" charset="0"/>
              </a:rPr>
              <a:t>Esimerkki sovelluksen käytöstä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(video, kesto 16 </a:t>
            </a:r>
            <a:r>
              <a:rPr lang="fi-FI" dirty="0" err="1">
                <a:ea typeface="Times New Roman" panose="02020603050405020304" pitchFamily="18" charset="0"/>
                <a:cs typeface="Arial" panose="020B0604020202020204" pitchFamily="34" charset="0"/>
              </a:rPr>
              <a:t>sek</a:t>
            </a:r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https://youtu.be/bz3Ac2X-gvc</a:t>
            </a:r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fi-FI" u="sng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i-FI" b="1" dirty="0">
                <a:ea typeface="Times New Roman" panose="02020603050405020304" pitchFamily="18" charset="0"/>
                <a:cs typeface="Arial" panose="020B0604020202020204" pitchFamily="34" charset="0"/>
              </a:rPr>
              <a:t>Esimerkki leikkituokiosta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(video, kesto 4 min)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https://youtu.be/BSM9AZhPQZg</a:t>
            </a:r>
            <a:endParaRPr lang="fi-FI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fi-FI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i-FI" b="1" dirty="0">
                <a:ea typeface="Times New Roman" panose="02020603050405020304" pitchFamily="18" charset="0"/>
                <a:cs typeface="Arial" panose="020B0604020202020204" pitchFamily="34" charset="0"/>
              </a:rPr>
              <a:t>Valmistavan luokan opettajan haastattelu 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Kytöpuiston koulu, Vantaa </a:t>
            </a:r>
          </a:p>
          <a:p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(video, kesto 1 min 40 </a:t>
            </a:r>
            <a:r>
              <a:rPr lang="fi-FI" dirty="0" err="1">
                <a:ea typeface="Times New Roman" panose="02020603050405020304" pitchFamily="18" charset="0"/>
                <a:cs typeface="Arial" panose="020B0604020202020204" pitchFamily="34" charset="0"/>
              </a:rPr>
              <a:t>sek</a:t>
            </a:r>
            <a:r>
              <a:rPr lang="fi-FI" dirty="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r>
              <a:rPr lang="fi-FI" u="sng" dirty="0"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https://youtu.be/-WIVICUA8EE</a:t>
            </a:r>
            <a:r>
              <a:rPr lang="fi-FI" u="sng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fi-FI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fi-FI" dirty="0"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46DAC-E08F-0E0D-FED9-E065368941F2}"/>
              </a:ext>
            </a:extLst>
          </p:cNvPr>
          <p:cNvSpPr txBox="1"/>
          <p:nvPr/>
        </p:nvSpPr>
        <p:spPr>
          <a:xfrm>
            <a:off x="706452" y="1613468"/>
            <a:ext cx="4969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Video-ohjeet verkkotyökalun käyttöön </a:t>
            </a:r>
            <a:r>
              <a:rPr lang="fi-FI" dirty="0">
                <a:hlinkClick r:id="rId7"/>
              </a:rPr>
              <a:t>https://www.moominls.fi/tuki/videot-ja-ohjeet/</a:t>
            </a:r>
            <a:endParaRPr lang="fi-FI" dirty="0"/>
          </a:p>
          <a:p>
            <a:endParaRPr lang="fi-FI" dirty="0"/>
          </a:p>
          <a:p>
            <a:r>
              <a:rPr lang="fi-FI" b="1" dirty="0"/>
              <a:t>Opettajan materiaalipankki aukeaa salasanalla</a:t>
            </a:r>
            <a:endParaRPr lang="fi-FI" dirty="0"/>
          </a:p>
          <a:p>
            <a:r>
              <a:rPr lang="en-US" dirty="0">
                <a:hlinkClick r:id="rId8"/>
              </a:rPr>
              <a:t>Moomin Language School Suomi (moominls.fi)</a:t>
            </a:r>
            <a:endParaRPr lang="fi-FI" dirty="0"/>
          </a:p>
          <a:p>
            <a:endParaRPr lang="fi-FI" dirty="0"/>
          </a:p>
          <a:p>
            <a:r>
              <a:rPr lang="fi-FI" b="1" dirty="0"/>
              <a:t>Nettisivut</a:t>
            </a:r>
          </a:p>
          <a:p>
            <a:r>
              <a:rPr lang="fi-FI" dirty="0">
                <a:hlinkClick r:id="rId9"/>
              </a:rPr>
              <a:t>www.moominls.fi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3">
            <a:extLst>
              <a:ext uri="{FF2B5EF4-FFF2-40B4-BE49-F238E27FC236}">
                <a16:creationId xmlns:a16="http://schemas.microsoft.com/office/drawing/2014/main" id="{B18D92AB-6DDD-4752-AC52-76AA29263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8" y="2898681"/>
            <a:ext cx="3565237" cy="222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Moomin Font"/>
              </a:rPr>
              <a:t>Oppimissovellus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228CC3D-C0B7-4846-99F2-79C8AD048A6B}"/>
              </a:ext>
            </a:extLst>
          </p:cNvPr>
          <p:cNvSpPr txBox="1">
            <a:spLocks/>
          </p:cNvSpPr>
          <p:nvPr/>
        </p:nvSpPr>
        <p:spPr>
          <a:xfrm>
            <a:off x="11290845" y="6462750"/>
            <a:ext cx="451757" cy="34314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BA08588-104A-4CF7-84BA-31C302E41E30}" type="slidenum">
              <a:rPr lang="fi-FI" sz="1200" smtClean="0"/>
              <a:pPr algn="r"/>
              <a:t>3</a:t>
            </a:fld>
            <a:endParaRPr lang="fi-FI" sz="1200" dirty="0"/>
          </a:p>
        </p:txBody>
      </p:sp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2A259A3C-0809-47B2-91FD-CCF770C06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381" y="2898679"/>
            <a:ext cx="3565237" cy="222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D9BD83F-4B27-4794-99FC-053ADDB0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2754" y="2898679"/>
            <a:ext cx="3565240" cy="222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E042D-EA35-419A-BBCD-D515C7722A4C}"/>
              </a:ext>
            </a:extLst>
          </p:cNvPr>
          <p:cNvSpPr txBox="1"/>
          <p:nvPr/>
        </p:nvSpPr>
        <p:spPr>
          <a:xfrm>
            <a:off x="574872" y="1642831"/>
            <a:ext cx="3403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1. Kirjaudu sisään</a:t>
            </a:r>
          </a:p>
          <a:p>
            <a:r>
              <a:rPr lang="fi-FI" dirty="0"/>
              <a:t>Samat tunnukset käyvät sovellukseen ja verkkotyökaluun.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36ABA-0C71-47C2-A48D-D84710B1F48F}"/>
              </a:ext>
            </a:extLst>
          </p:cNvPr>
          <p:cNvSpPr txBox="1"/>
          <p:nvPr/>
        </p:nvSpPr>
        <p:spPr>
          <a:xfrm>
            <a:off x="4313381" y="1642831"/>
            <a:ext cx="35305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b="1" dirty="0"/>
              <a:t>2. Valitse ryhmä</a:t>
            </a:r>
          </a:p>
          <a:p>
            <a:r>
              <a:rPr lang="fi-FI" dirty="0"/>
              <a:t>Klikkaa ryhmän kuvaketta valitaksesi ryhmän.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E3CCD-7E2E-4485-82D4-6320DB5A36AD}"/>
              </a:ext>
            </a:extLst>
          </p:cNvPr>
          <p:cNvSpPr txBox="1"/>
          <p:nvPr/>
        </p:nvSpPr>
        <p:spPr>
          <a:xfrm>
            <a:off x="8177362" y="1642831"/>
            <a:ext cx="3403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3. Valitse lapsi</a:t>
            </a:r>
          </a:p>
          <a:p>
            <a:r>
              <a:rPr lang="fi-FI" dirty="0"/>
              <a:t>Klikkaa lapsen kuvaketta tai nimeä.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5A6DF66-A7BF-37F7-84A2-B32361B75043}"/>
              </a:ext>
            </a:extLst>
          </p:cNvPr>
          <p:cNvSpPr txBox="1"/>
          <p:nvPr/>
        </p:nvSpPr>
        <p:spPr>
          <a:xfrm>
            <a:off x="609600" y="5648960"/>
            <a:ext cx="982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HUOM! Ryhmät ja käyttäjät on luotava Toolsissa ennen kuin pystyt kirjautumaan tabletille.</a:t>
            </a:r>
          </a:p>
        </p:txBody>
      </p:sp>
    </p:spTree>
    <p:extLst>
      <p:ext uri="{BB962C8B-B14F-4D97-AF65-F5344CB8AC3E}">
        <p14:creationId xmlns:p14="http://schemas.microsoft.com/office/powerpoint/2010/main" val="3483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221280E-B907-4452-B9DF-C9A88B9F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441"/>
          <a:stretch/>
        </p:blipFill>
        <p:spPr bwMode="auto">
          <a:xfrm>
            <a:off x="2442442" y="1815246"/>
            <a:ext cx="7307113" cy="4566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81D5EA-C832-4907-8405-FBE439E34C01}"/>
              </a:ext>
            </a:extLst>
          </p:cNvPr>
          <p:cNvSpPr/>
          <p:nvPr/>
        </p:nvSpPr>
        <p:spPr>
          <a:xfrm>
            <a:off x="9827174" y="2206409"/>
            <a:ext cx="2012136" cy="41420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D275CF7-F6CF-4598-8D35-C647ACE3A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11" y="2285463"/>
            <a:ext cx="1907261" cy="3949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Moomin Font"/>
              </a:rPr>
              <a:t>Oppimissovellus - VIIKKONÄKYMÄ</a:t>
            </a:r>
            <a:endParaRPr lang="fi-FI" sz="3600" dirty="0">
              <a:solidFill>
                <a:schemeClr val="bg1"/>
              </a:solidFill>
              <a:latin typeface="Moomin Font" panose="02000000000000000000" pitchFamily="50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C1BC064-9AFB-46A7-8ADD-EF6AEA8C56B5}"/>
              </a:ext>
            </a:extLst>
          </p:cNvPr>
          <p:cNvSpPr txBox="1">
            <a:spLocks/>
          </p:cNvSpPr>
          <p:nvPr/>
        </p:nvSpPr>
        <p:spPr>
          <a:xfrm>
            <a:off x="11290845" y="6462750"/>
            <a:ext cx="451757" cy="34314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BA08588-104A-4CF7-84BA-31C302E41E30}" type="slidenum">
              <a:rPr lang="fi-FI" sz="1200" smtClean="0"/>
              <a:pPr algn="r"/>
              <a:t>4</a:t>
            </a:fld>
            <a:endParaRPr lang="fi-FI" sz="1200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3DABD4D2-44A3-4494-B324-4E8FEC5027BF}"/>
              </a:ext>
            </a:extLst>
          </p:cNvPr>
          <p:cNvSpPr txBox="1">
            <a:spLocks/>
          </p:cNvSpPr>
          <p:nvPr/>
        </p:nvSpPr>
        <p:spPr>
          <a:xfrm>
            <a:off x="449398" y="6514851"/>
            <a:ext cx="1722483" cy="291048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dirty="0"/>
              <a:t>© 2022 </a:t>
            </a:r>
            <a:r>
              <a:rPr lang="fi-FI" sz="1200" dirty="0" err="1"/>
              <a:t>Playvation</a:t>
            </a:r>
            <a:r>
              <a:rPr lang="fi-FI" sz="1200" dirty="0"/>
              <a:t> Ltd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423332-DED6-4D0B-A181-B6B6275A946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550953" y="1994197"/>
            <a:ext cx="621648" cy="119185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5422DAC-309C-4B49-9513-8D2893928496}"/>
              </a:ext>
            </a:extLst>
          </p:cNvPr>
          <p:cNvSpPr/>
          <p:nvPr/>
        </p:nvSpPr>
        <p:spPr>
          <a:xfrm>
            <a:off x="9848335" y="3731671"/>
            <a:ext cx="2012136" cy="405630"/>
          </a:xfrm>
          <a:prstGeom prst="ellipse">
            <a:avLst/>
          </a:prstGeom>
          <a:noFill/>
          <a:ln w="19050">
            <a:solidFill>
              <a:srgbClr val="2482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50B1E2-4820-4481-A221-1A0149F212D3}"/>
              </a:ext>
            </a:extLst>
          </p:cNvPr>
          <p:cNvSpPr/>
          <p:nvPr/>
        </p:nvSpPr>
        <p:spPr>
          <a:xfrm>
            <a:off x="9812597" y="4562670"/>
            <a:ext cx="2012136" cy="405630"/>
          </a:xfrm>
          <a:prstGeom prst="ellipse">
            <a:avLst/>
          </a:prstGeom>
          <a:noFill/>
          <a:ln w="19050">
            <a:solidFill>
              <a:srgbClr val="2482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24DFC0C-0816-4D1D-81F1-313ED8CAC85C}"/>
              </a:ext>
            </a:extLst>
          </p:cNvPr>
          <p:cNvSpPr txBox="1"/>
          <p:nvPr/>
        </p:nvSpPr>
        <p:spPr>
          <a:xfrm>
            <a:off x="10172601" y="1809531"/>
            <a:ext cx="1469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Asetukset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D01055-0724-480C-AE91-72FCFE03A93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147455" y="1652411"/>
            <a:ext cx="806996" cy="276305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8">
            <a:extLst>
              <a:ext uri="{FF2B5EF4-FFF2-40B4-BE49-F238E27FC236}">
                <a16:creationId xmlns:a16="http://schemas.microsoft.com/office/drawing/2014/main" id="{8A450E91-C5C5-44E0-B14F-0EFFCFDBDDC4}"/>
              </a:ext>
            </a:extLst>
          </p:cNvPr>
          <p:cNvSpPr txBox="1"/>
          <p:nvPr/>
        </p:nvSpPr>
        <p:spPr>
          <a:xfrm>
            <a:off x="9954451" y="1467745"/>
            <a:ext cx="1469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Viikkovalikko</a:t>
            </a:r>
            <a:endParaRPr lang="fi-FI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400D8-68AB-49A4-BAFC-A9AFA5D7E92E}"/>
              </a:ext>
            </a:extLst>
          </p:cNvPr>
          <p:cNvSpPr txBox="1"/>
          <p:nvPr/>
        </p:nvSpPr>
        <p:spPr>
          <a:xfrm>
            <a:off x="409145" y="6012857"/>
            <a:ext cx="2012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Muumi-valikko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39DA14-917F-4E1D-A699-36F4EB5A95BF}"/>
              </a:ext>
            </a:extLst>
          </p:cNvPr>
          <p:cNvCxnSpPr>
            <a:cxnSpLocks/>
          </p:cNvCxnSpPr>
          <p:nvPr/>
        </p:nvCxnSpPr>
        <p:spPr>
          <a:xfrm flipV="1">
            <a:off x="2026949" y="5915456"/>
            <a:ext cx="574545" cy="304288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270D2F2-09A8-4AEA-860B-5C2CEFEF6222}"/>
              </a:ext>
            </a:extLst>
          </p:cNvPr>
          <p:cNvSpPr txBox="1"/>
          <p:nvPr/>
        </p:nvSpPr>
        <p:spPr>
          <a:xfrm>
            <a:off x="183848" y="1694762"/>
            <a:ext cx="1575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Lapsen profiili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00C48B-B9B6-4763-9732-8823104DD2F3}"/>
              </a:ext>
            </a:extLst>
          </p:cNvPr>
          <p:cNvCxnSpPr>
            <a:cxnSpLocks/>
          </p:cNvCxnSpPr>
          <p:nvPr/>
        </p:nvCxnSpPr>
        <p:spPr>
          <a:xfrm>
            <a:off x="1759563" y="1879428"/>
            <a:ext cx="765507" cy="184666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54AE9D-E6E0-49E7-987C-E5723030D4E9}"/>
              </a:ext>
            </a:extLst>
          </p:cNvPr>
          <p:cNvCxnSpPr>
            <a:cxnSpLocks/>
          </p:cNvCxnSpPr>
          <p:nvPr/>
        </p:nvCxnSpPr>
        <p:spPr>
          <a:xfrm>
            <a:off x="2026949" y="4765485"/>
            <a:ext cx="2969594" cy="0"/>
          </a:xfrm>
          <a:prstGeom prst="straightConnector1">
            <a:avLst/>
          </a:prstGeom>
          <a:ln w="57150">
            <a:solidFill>
              <a:srgbClr val="2482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A7A3EEB-0DC8-4FDA-AA6A-E77087FF1FF1}"/>
              </a:ext>
            </a:extLst>
          </p:cNvPr>
          <p:cNvSpPr txBox="1"/>
          <p:nvPr/>
        </p:nvSpPr>
        <p:spPr>
          <a:xfrm>
            <a:off x="152328" y="2969363"/>
            <a:ext cx="18431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/>
              <a:t>Lisätehtävät:</a:t>
            </a:r>
          </a:p>
          <a:p>
            <a:pPr marL="342900" indent="-342900">
              <a:buAutoNum type="arabicPeriod"/>
            </a:pPr>
            <a:r>
              <a:rPr lang="fi-FI" sz="1800" dirty="0"/>
              <a:t>Kielistudio</a:t>
            </a:r>
          </a:p>
          <a:p>
            <a:pPr marL="342900" indent="-342900">
              <a:buAutoNum type="arabicPeriod"/>
            </a:pPr>
            <a:r>
              <a:rPr lang="fi-FI" dirty="0"/>
              <a:t>Kirjainten harjoittelu</a:t>
            </a:r>
          </a:p>
          <a:p>
            <a:pPr marL="342900" indent="-342900">
              <a:buAutoNum type="arabicPeriod"/>
            </a:pPr>
            <a:r>
              <a:rPr lang="fi-FI" dirty="0"/>
              <a:t>Muisti- ja palapelit</a:t>
            </a:r>
          </a:p>
          <a:p>
            <a:pPr marL="342900" indent="-342900">
              <a:buAutoNum type="arabicPeriod"/>
            </a:pPr>
            <a:r>
              <a:rPr lang="fi-FI" sz="1800" dirty="0"/>
              <a:t>Viikon loru tai laulu</a:t>
            </a:r>
          </a:p>
          <a:p>
            <a:endParaRPr lang="fi-FI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957FF64-AD7E-40F9-885E-F3B80141ACCD}"/>
              </a:ext>
            </a:extLst>
          </p:cNvPr>
          <p:cNvSpPr/>
          <p:nvPr/>
        </p:nvSpPr>
        <p:spPr>
          <a:xfrm>
            <a:off x="9812597" y="3326041"/>
            <a:ext cx="2012136" cy="405630"/>
          </a:xfrm>
          <a:prstGeom prst="ellipse">
            <a:avLst/>
          </a:prstGeom>
          <a:noFill/>
          <a:ln w="19050">
            <a:solidFill>
              <a:srgbClr val="2482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0CEF0F7-07EC-5FA0-8A9B-908815F0A47E}"/>
              </a:ext>
            </a:extLst>
          </p:cNvPr>
          <p:cNvSpPr txBox="1"/>
          <p:nvPr/>
        </p:nvSpPr>
        <p:spPr>
          <a:xfrm>
            <a:off x="5048980" y="4968300"/>
            <a:ext cx="228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1.          2.       3.        4.</a:t>
            </a:r>
          </a:p>
        </p:txBody>
      </p:sp>
    </p:spTree>
    <p:extLst>
      <p:ext uri="{BB962C8B-B14F-4D97-AF65-F5344CB8AC3E}">
        <p14:creationId xmlns:p14="http://schemas.microsoft.com/office/powerpoint/2010/main" val="37297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9AD131-F647-359D-945A-0323B7CF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Oppilaan oma profiili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E7B0F7-1BF9-31C1-AC25-D289A6D0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2" y="1675545"/>
            <a:ext cx="7755996" cy="486336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F0DD355-196F-22AA-9B21-81790CD58366}"/>
              </a:ext>
            </a:extLst>
          </p:cNvPr>
          <p:cNvSpPr txBox="1"/>
          <p:nvPr/>
        </p:nvSpPr>
        <p:spPr>
          <a:xfrm>
            <a:off x="8356600" y="2152671"/>
            <a:ext cx="3615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Oppilaan omassa profiilissa voi olla kuva: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Lapsesta (vanhemmilta pitää pyytää lupa)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Lempilelusta 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Askartelusta 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Naulakosta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/>
              <a:t>Tarkoitus on , että lapsi löytää helposti oman profiilin ryhmästä.</a:t>
            </a:r>
          </a:p>
        </p:txBody>
      </p:sp>
    </p:spTree>
    <p:extLst>
      <p:ext uri="{BB962C8B-B14F-4D97-AF65-F5344CB8AC3E}">
        <p14:creationId xmlns:p14="http://schemas.microsoft.com/office/powerpoint/2010/main" val="40476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678FEA-9893-71DF-66C3-24C69609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OPETUSKIELEN</a:t>
            </a:r>
            <a:r>
              <a:rPr lang="fi-FI" dirty="0"/>
              <a:t> </a:t>
            </a:r>
            <a:r>
              <a:rPr lang="fi-FI" sz="3600" dirty="0"/>
              <a:t>VAIHTO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B0DF97F-9C3B-DB66-C167-EE5BFC0A4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9" y="4995618"/>
            <a:ext cx="3623021" cy="136073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34CFCE5-57B9-2EB1-BDA5-62C8E98C9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732" y="4528132"/>
            <a:ext cx="3471706" cy="1866821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1B25BAF2-7447-62C1-B904-0E26F445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441"/>
          <a:stretch/>
        </p:blipFill>
        <p:spPr bwMode="auto">
          <a:xfrm>
            <a:off x="263048" y="1567360"/>
            <a:ext cx="4210049" cy="240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5741F830-5FD0-1C5E-B716-645AEF88298D}"/>
              </a:ext>
            </a:extLst>
          </p:cNvPr>
          <p:cNvSpPr txBox="1"/>
          <p:nvPr/>
        </p:nvSpPr>
        <p:spPr>
          <a:xfrm>
            <a:off x="4714725" y="1589977"/>
            <a:ext cx="3267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1.Paina oikeassa yläkulmassa olevaa rattaan kuvaketta. (keltaisella väritetty)</a:t>
            </a:r>
          </a:p>
          <a:p>
            <a:endParaRPr lang="fi-FI" dirty="0"/>
          </a:p>
          <a:p>
            <a:r>
              <a:rPr lang="fi-FI" dirty="0"/>
              <a:t>2. Tämän jälkeen avautuu oikealla oleva taulukko. Paina kohdasta Opetuskieli</a:t>
            </a:r>
          </a:p>
          <a:p>
            <a:r>
              <a:rPr lang="fi-FI" dirty="0"/>
              <a:t>(keltaisella väritetty).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787F78B7-440E-E31B-1D5D-FA645D841F13}"/>
                  </a:ext>
                </a:extLst>
              </p14:cNvPr>
              <p14:cNvContentPartPr/>
              <p14:nvPr/>
            </p14:nvContentPartPr>
            <p14:xfrm>
              <a:off x="4600320" y="1819065"/>
              <a:ext cx="360" cy="36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787F78B7-440E-E31B-1D5D-FA645D841F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4320" y="1603425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07AF7F6C-3777-A67D-BD9E-151F6E80F163}"/>
                  </a:ext>
                </a:extLst>
              </p14:cNvPr>
              <p14:cNvContentPartPr/>
              <p14:nvPr/>
            </p14:nvContentPartPr>
            <p14:xfrm>
              <a:off x="4838280" y="3524025"/>
              <a:ext cx="36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07AF7F6C-3777-A67D-BD9E-151F6E80F1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2640" y="3308025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46AFD25C-EE21-94BC-B445-DFEFAAB2968D}"/>
                  </a:ext>
                </a:extLst>
              </p14:cNvPr>
              <p14:cNvContentPartPr/>
              <p14:nvPr/>
            </p14:nvContentPartPr>
            <p14:xfrm>
              <a:off x="4218000" y="1550145"/>
              <a:ext cx="242280" cy="3657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46AFD25C-EE21-94BC-B445-DFEFAAB296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4000" y="1442505"/>
                <a:ext cx="349920" cy="5814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8E6DE65-BF00-06B1-4676-9055B970DE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21" y="1449538"/>
            <a:ext cx="1724699" cy="3571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Käsinkirjoitus 23">
                <a:extLst>
                  <a:ext uri="{FF2B5EF4-FFF2-40B4-BE49-F238E27FC236}">
                    <a16:creationId xmlns:a16="http://schemas.microsoft.com/office/drawing/2014/main" id="{D2D62785-2238-DF7E-33EF-C6228F9CD470}"/>
                  </a:ext>
                </a:extLst>
              </p14:cNvPr>
              <p14:cNvContentPartPr/>
              <p14:nvPr/>
            </p14:nvContentPartPr>
            <p14:xfrm>
              <a:off x="8110320" y="2427825"/>
              <a:ext cx="1672200" cy="325440"/>
            </p14:xfrm>
          </p:contentPart>
        </mc:Choice>
        <mc:Fallback xmlns="">
          <p:pic>
            <p:nvPicPr>
              <p:cNvPr id="24" name="Käsinkirjoitus 23">
                <a:extLst>
                  <a:ext uri="{FF2B5EF4-FFF2-40B4-BE49-F238E27FC236}">
                    <a16:creationId xmlns:a16="http://schemas.microsoft.com/office/drawing/2014/main" id="{D2D62785-2238-DF7E-33EF-C6228F9CD47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56680" y="2319825"/>
                <a:ext cx="1779840" cy="54108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kstiruutu 25">
            <a:extLst>
              <a:ext uri="{FF2B5EF4-FFF2-40B4-BE49-F238E27FC236}">
                <a16:creationId xmlns:a16="http://schemas.microsoft.com/office/drawing/2014/main" id="{842F6E8A-75AA-6143-1292-A291C25FEB76}"/>
              </a:ext>
            </a:extLst>
          </p:cNvPr>
          <p:cNvSpPr txBox="1"/>
          <p:nvPr/>
        </p:nvSpPr>
        <p:spPr>
          <a:xfrm>
            <a:off x="161925" y="4268297"/>
            <a:ext cx="378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3. Anna salasana. Tämä on sama, minkä olet luonut Toolsiin.</a:t>
            </a:r>
          </a:p>
          <a:p>
            <a:endParaRPr lang="fi-FI" dirty="0"/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EDF70106-5873-C201-AE4D-43F773251E72}"/>
              </a:ext>
            </a:extLst>
          </p:cNvPr>
          <p:cNvSpPr txBox="1"/>
          <p:nvPr/>
        </p:nvSpPr>
        <p:spPr>
          <a:xfrm>
            <a:off x="8110320" y="5191627"/>
            <a:ext cx="3471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4. Valitse opetuskieli:</a:t>
            </a:r>
          </a:p>
          <a:p>
            <a:r>
              <a:rPr lang="fi-FI" dirty="0"/>
              <a:t>En= englanti</a:t>
            </a:r>
          </a:p>
          <a:p>
            <a:r>
              <a:rPr lang="fi-FI" dirty="0" err="1"/>
              <a:t>Fi</a:t>
            </a:r>
            <a:r>
              <a:rPr lang="fi-FI" dirty="0"/>
              <a:t>= suomi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B4EE7BE5-C7A8-13D3-43C3-2BFCD5020841}"/>
                  </a:ext>
                </a:extLst>
              </p:cNvPr>
              <p:cNvSpPr txBox="1"/>
              <p:nvPr/>
            </p:nvSpPr>
            <p:spPr>
              <a:xfrm>
                <a:off x="9858541" y="2058737"/>
                <a:ext cx="19011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i-FI" b="0" i="0" smtClean="0">
                          <a:latin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 panose="02040503050406030204" pitchFamily="18" charset="0"/>
                        </a:rPr>
                        <m:t>ytt</m:t>
                      </m:r>
                      <m:r>
                        <a:rPr lang="fi-FI" b="0" i="0" smtClean="0">
                          <a:latin typeface="Cambria Math" panose="02040503050406030204" pitchFamily="18" charset="0"/>
                        </a:rPr>
                        <m:t>ö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 panose="02040503050406030204" pitchFamily="18" charset="0"/>
                        </a:rPr>
                        <m:t>liittym</m:t>
                      </m:r>
                      <m:r>
                        <a:rPr lang="fi-FI" b="0" i="0" smtClean="0">
                          <a:latin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 panose="02040503050406030204" pitchFamily="18" charset="0"/>
                        </a:rPr>
                        <m:t>kieli</m:t>
                      </m:r>
                    </m:oMath>
                  </m:oMathPara>
                </a14:m>
                <a:endParaRPr lang="fi-FI" dirty="0">
                  <a:latin typeface="+mj-lt"/>
                </a:endParaRPr>
              </a:p>
            </p:txBody>
          </p:sp>
        </mc:Choice>
        <mc:Fallback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B4EE7BE5-C7A8-13D3-43C3-2BFCD5020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541" y="2058737"/>
                <a:ext cx="1901161" cy="276999"/>
              </a:xfrm>
              <a:prstGeom prst="rect">
                <a:avLst/>
              </a:prstGeom>
              <a:blipFill>
                <a:blip r:embed="rId14"/>
                <a:stretch>
                  <a:fillRect l="-3846" t="-4444" r="-4167" b="-3555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38058A21-F6FB-70F5-B3F3-6746D79470A3}"/>
              </a:ext>
            </a:extLst>
          </p:cNvPr>
          <p:cNvCxnSpPr>
            <a:cxnSpLocks/>
          </p:cNvCxnSpPr>
          <p:nvPr/>
        </p:nvCxnSpPr>
        <p:spPr>
          <a:xfrm flipH="1">
            <a:off x="9215120" y="2197237"/>
            <a:ext cx="56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1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DB0BF7-202C-4EE9-BBE8-16505B88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Muumi-HAHMON VALINTA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2D3B771-2693-4D7B-9726-A04BFCC527C5}"/>
              </a:ext>
            </a:extLst>
          </p:cNvPr>
          <p:cNvSpPr txBox="1"/>
          <p:nvPr/>
        </p:nvSpPr>
        <p:spPr>
          <a:xfrm>
            <a:off x="356398" y="2136338"/>
            <a:ext cx="38871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Pääset hahmovalikkoon k</a:t>
            </a:r>
            <a:r>
              <a:rPr lang="fi-FI" sz="1800" dirty="0"/>
              <a:t>likkaamalla viikkonäkymän vasemmassa alakulmassa olevaa Muumi-hahmoa. </a:t>
            </a:r>
          </a:p>
          <a:p>
            <a:endParaRPr lang="fi-FI" dirty="0"/>
          </a:p>
          <a:p>
            <a:r>
              <a:rPr lang="fi-FI" sz="1800" dirty="0"/>
              <a:t>Valikosta lapsi voi valita mieleisensä Muumi-hahmon klikkaamalla hahmoa. Hahmo kannustaa lasta ruudun vasemmassa alakulmassa harjoitusten aikana.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68F8A9B-1205-7E12-082B-8359D4ABF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0" y="1778810"/>
            <a:ext cx="7230939" cy="4519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43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77743BC-86E3-464C-D33F-FF9495357316}"/>
              </a:ext>
            </a:extLst>
          </p:cNvPr>
          <p:cNvSpPr txBox="1"/>
          <p:nvPr/>
        </p:nvSpPr>
        <p:spPr>
          <a:xfrm>
            <a:off x="2946400" y="2912533"/>
            <a:ext cx="629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solidFill>
                  <a:schemeClr val="bg1"/>
                </a:solidFill>
                <a:latin typeface="Moomin Font" panose="02000000000000000000" charset="0"/>
              </a:rPr>
              <a:t>ESIMERKKEJÄ TEHTÄVISTÄ</a:t>
            </a:r>
          </a:p>
        </p:txBody>
      </p:sp>
    </p:spTree>
    <p:extLst>
      <p:ext uri="{BB962C8B-B14F-4D97-AF65-F5344CB8AC3E}">
        <p14:creationId xmlns:p14="http://schemas.microsoft.com/office/powerpoint/2010/main" val="4485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3A9DCE-55A4-4514-AAF6-42948FDC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31781" y="2008400"/>
            <a:ext cx="2599874" cy="33049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7FAC0C-1A90-45A4-A6CA-89812938452B}"/>
              </a:ext>
            </a:extLst>
          </p:cNvPr>
          <p:cNvSpPr/>
          <p:nvPr/>
        </p:nvSpPr>
        <p:spPr>
          <a:xfrm>
            <a:off x="449398" y="2008400"/>
            <a:ext cx="75671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Oletuspeliaika on 5 minuuttia/päivä, ja se riittää useimmille. Jos peliaikaa tarvitsee muuttaa, sen voi tehdä koko ryhmälle sovelluksessa, tai yksittäiselle lapselle nettityökalussa.</a:t>
            </a:r>
          </a:p>
          <a:p>
            <a:endParaRPr lang="fi-FI" sz="2800" dirty="0"/>
          </a:p>
          <a:p>
            <a:r>
              <a:rPr lang="fi-FI" sz="2800" dirty="0"/>
              <a:t>Peliaikavaihtoehdot ovat 5 min, 10 min ja 15 min päivässä.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55418F-45B9-4A4E-83E8-65788E91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latin typeface="Moomin Font" panose="02000000000000000000" pitchFamily="50" charset="0"/>
              </a:rPr>
              <a:t>Rajoitettu peliaika</a:t>
            </a:r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00BF61E2-D74C-E866-A8EE-0A85ACF36163}"/>
              </a:ext>
            </a:extLst>
          </p:cNvPr>
          <p:cNvSpPr txBox="1">
            <a:spLocks/>
          </p:cNvSpPr>
          <p:nvPr/>
        </p:nvSpPr>
        <p:spPr>
          <a:xfrm>
            <a:off x="609600" y="6378326"/>
            <a:ext cx="7416800" cy="32117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/>
              <a:t>© 2022 Playvation Ltd</a:t>
            </a:r>
          </a:p>
        </p:txBody>
      </p:sp>
    </p:spTree>
    <p:extLst>
      <p:ext uri="{BB962C8B-B14F-4D97-AF65-F5344CB8AC3E}">
        <p14:creationId xmlns:p14="http://schemas.microsoft.com/office/powerpoint/2010/main" val="37401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FEEFA16B568E468DD07B4872613691" ma:contentTypeVersion="15" ma:contentTypeDescription="Create a new document." ma:contentTypeScope="" ma:versionID="3e3dc70985d5a1af124559bcd0d66360">
  <xsd:schema xmlns:xsd="http://www.w3.org/2001/XMLSchema" xmlns:xs="http://www.w3.org/2001/XMLSchema" xmlns:p="http://schemas.microsoft.com/office/2006/metadata/properties" xmlns:ns2="7f4ed3a0-0d1f-43f6-a414-6eadabd732e2" xmlns:ns3="571f8f37-109d-4e01-a4dd-0c6a6aea1185" targetNamespace="http://schemas.microsoft.com/office/2006/metadata/properties" ma:root="true" ma:fieldsID="1b5694ad08cdb72007e4df753eb34c5a" ns2:_="" ns3:_="">
    <xsd:import namespace="7f4ed3a0-0d1f-43f6-a414-6eadabd732e2"/>
    <xsd:import namespace="571f8f37-109d-4e01-a4dd-0c6a6aea1185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Territory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ed3a0-0d1f-43f6-a414-6eadabd732e2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default="MISSING" ma:format="Dropdown" ma:internalName="Document_x0020_Type">
      <xsd:simpleType>
        <xsd:restriction base="dms:Choice">
          <xsd:enumeration value="MISSING"/>
          <xsd:enumeration value="Blog"/>
          <xsd:enumeration value="Direct Marketing"/>
          <xsd:enumeration value="Market Research"/>
          <xsd:enumeration value="Media"/>
          <xsd:enumeration value="Meeting Memo"/>
          <xsd:enumeration value="Misc"/>
          <xsd:enumeration value="Product"/>
          <xsd:enumeration value="Social Media"/>
          <xsd:enumeration value="Strategy"/>
          <xsd:enumeration value="Webinars"/>
        </xsd:restriction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rritory" ma:index="13" nillable="true" ma:displayName="Territory" ma:default="N/A" ma:format="Dropdown" ma:internalName="Territory">
      <xsd:simpleType>
        <xsd:restriction base="dms:Choice">
          <xsd:enumeration value="N/A"/>
          <xsd:enumeration value="Global"/>
          <xsd:enumeration value="Finland"/>
          <xsd:enumeration value="Japan"/>
          <xsd:enumeration value="China"/>
          <xsd:enumeration value="Sweden"/>
          <xsd:enumeration value="Peru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f8f37-109d-4e01-a4dd-0c6a6aea118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rritory xmlns="7f4ed3a0-0d1f-43f6-a414-6eadabd732e2">N/A</Territory>
    <Document_x0020_Type xmlns="7f4ed3a0-0d1f-43f6-a414-6eadabd732e2">MISSING</Document_x0020_Type>
  </documentManagement>
</p:properties>
</file>

<file path=customXml/itemProps1.xml><?xml version="1.0" encoding="utf-8"?>
<ds:datastoreItem xmlns:ds="http://schemas.openxmlformats.org/officeDocument/2006/customXml" ds:itemID="{18091BBA-4BC1-4237-9DEC-2BE63C356C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85F835-B64A-4711-A618-932371726D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4ed3a0-0d1f-43f6-a414-6eadabd732e2"/>
    <ds:schemaRef ds:uri="571f8f37-109d-4e01-a4dd-0c6a6aea1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066572-3E42-4E66-A351-FF5B647E1575}">
  <ds:schemaRefs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7f4ed3a0-0d1f-43f6-a414-6eadabd73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71f8f37-109d-4e01-a4dd-0c6a6aea11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725</Words>
  <Application>Microsoft Office PowerPoint</Application>
  <PresentationFormat>Laajakuva</PresentationFormat>
  <Paragraphs>160</Paragraphs>
  <Slides>20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Calibri</vt:lpstr>
      <vt:lpstr>Cambria Math</vt:lpstr>
      <vt:lpstr>Moomin Font</vt:lpstr>
      <vt:lpstr>Arial</vt:lpstr>
      <vt:lpstr>1_Custom Design</vt:lpstr>
      <vt:lpstr>PowerPoint-esitys</vt:lpstr>
      <vt:lpstr>Oppimissovellus</vt:lpstr>
      <vt:lpstr>Oppimissovellus</vt:lpstr>
      <vt:lpstr>Oppimissovellus - VIIKKONÄKYMÄ</vt:lpstr>
      <vt:lpstr>Oppilaan oma profiili</vt:lpstr>
      <vt:lpstr>OPETUSKIELEN VAIHTO</vt:lpstr>
      <vt:lpstr>Muumi-HAHMON VALINTA</vt:lpstr>
      <vt:lpstr>PowerPoint-esitys</vt:lpstr>
      <vt:lpstr>Rajoitettu peliaika</vt:lpstr>
      <vt:lpstr>Käytön organisointi</vt:lpstr>
      <vt:lpstr>Peliesimerkkejä</vt:lpstr>
      <vt:lpstr>Peliesimerkkejä</vt:lpstr>
      <vt:lpstr>Peliesimerkkejä</vt:lpstr>
      <vt:lpstr>PowerPoint-esitys</vt:lpstr>
      <vt:lpstr>Kielistudio</vt:lpstr>
      <vt:lpstr>Peliesimerkkejä - lisäpelit</vt:lpstr>
      <vt:lpstr>Leikki-tehtävät</vt:lpstr>
      <vt:lpstr>Test your skills JA DIPLOMIT</vt:lpstr>
      <vt:lpstr>Diplomi</vt:lpstr>
      <vt:lpstr>Linkkejä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Playvation Trial presentation</dc:title>
  <dc:creator>Anu Guttorm</dc:creator>
  <cp:lastModifiedBy>Pirjo Autio</cp:lastModifiedBy>
  <cp:revision>59</cp:revision>
  <cp:lastPrinted>2018-11-20T09:13:38Z</cp:lastPrinted>
  <dcterms:modified xsi:type="dcterms:W3CDTF">2022-12-22T10:56:02Z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0x01010000FEEFA16B568E468DD07B4872613691</vt:lpwstr>
  </property>
  <property fmtid="{D5CDD505-2E9C-101B-9397-08002B2CF9AE}" pid="3" name="AuthorIds_UIVersion_148">
    <vt:lpwstr>19</vt:lpwstr>
  </property>
  <property fmtid="{D5CDD505-2E9C-101B-9397-08002B2CF9AE}" pid="4" name="AuthorIds_UIVersion_114">
    <vt:lpwstr>19</vt:lpwstr>
  </property>
  <property fmtid="{D5CDD505-2E9C-101B-9397-08002B2CF9AE}" pid="5" name="AuthorIds_UIVersion_165">
    <vt:lpwstr>15</vt:lpwstr>
  </property>
  <property fmtid="{D5CDD505-2E9C-101B-9397-08002B2CF9AE}" pid="6" name="AuthorIds_UIVersion_171">
    <vt:lpwstr>15</vt:lpwstr>
  </property>
  <property fmtid="{D5CDD505-2E9C-101B-9397-08002B2CF9AE}" pid="7" name="AuthorIds_UIVersion_183">
    <vt:lpwstr>19</vt:lpwstr>
  </property>
</Properties>
</file>